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notesMasterIdLst>
    <p:notesMasterId r:id="rId54"/>
  </p:notesMasterIdLst>
  <p:handoutMasterIdLst>
    <p:handoutMasterId r:id="rId55"/>
  </p:handoutMasterIdLst>
  <p:sldIdLst>
    <p:sldId id="560" r:id="rId2"/>
    <p:sldId id="711" r:id="rId3"/>
    <p:sldId id="640" r:id="rId4"/>
    <p:sldId id="713" r:id="rId5"/>
    <p:sldId id="591" r:id="rId6"/>
    <p:sldId id="642" r:id="rId7"/>
    <p:sldId id="643" r:id="rId8"/>
    <p:sldId id="714" r:id="rId9"/>
    <p:sldId id="645" r:id="rId10"/>
    <p:sldId id="647" r:id="rId11"/>
    <p:sldId id="648" r:id="rId12"/>
    <p:sldId id="649" r:id="rId13"/>
    <p:sldId id="650" r:id="rId14"/>
    <p:sldId id="719" r:id="rId15"/>
    <p:sldId id="685" r:id="rId16"/>
    <p:sldId id="689" r:id="rId17"/>
    <p:sldId id="664" r:id="rId18"/>
    <p:sldId id="696" r:id="rId19"/>
    <p:sldId id="686" r:id="rId20"/>
    <p:sldId id="690" r:id="rId21"/>
    <p:sldId id="691" r:id="rId22"/>
    <p:sldId id="692" r:id="rId23"/>
    <p:sldId id="693" r:id="rId24"/>
    <p:sldId id="695" r:id="rId25"/>
    <p:sldId id="694" r:id="rId26"/>
    <p:sldId id="715" r:id="rId27"/>
    <p:sldId id="698" r:id="rId28"/>
    <p:sldId id="699" r:id="rId29"/>
    <p:sldId id="700" r:id="rId30"/>
    <p:sldId id="716" r:id="rId31"/>
    <p:sldId id="701" r:id="rId32"/>
    <p:sldId id="703" r:id="rId33"/>
    <p:sldId id="704" r:id="rId34"/>
    <p:sldId id="702" r:id="rId35"/>
    <p:sldId id="706" r:id="rId36"/>
    <p:sldId id="705" r:id="rId37"/>
    <p:sldId id="717" r:id="rId38"/>
    <p:sldId id="687" r:id="rId39"/>
    <p:sldId id="688" r:id="rId40"/>
    <p:sldId id="708" r:id="rId41"/>
    <p:sldId id="707" r:id="rId42"/>
    <p:sldId id="709" r:id="rId43"/>
    <p:sldId id="710" r:id="rId44"/>
    <p:sldId id="718" r:id="rId45"/>
    <p:sldId id="720" r:id="rId46"/>
    <p:sldId id="616" r:id="rId47"/>
    <p:sldId id="556" r:id="rId48"/>
    <p:sldId id="528" r:id="rId49"/>
    <p:sldId id="660" r:id="rId50"/>
    <p:sldId id="472" r:id="rId51"/>
    <p:sldId id="661" r:id="rId52"/>
    <p:sldId id="662"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40" userDrawn="1">
          <p15:clr>
            <a:srgbClr val="A4A3A4"/>
          </p15:clr>
        </p15:guide>
        <p15:guide id="2" pos="3864" userDrawn="1">
          <p15:clr>
            <a:srgbClr val="A4A3A4"/>
          </p15:clr>
        </p15:guide>
        <p15:guide id="4" pos="722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an McDevitt" initials="MG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06D0E2"/>
    <a:srgbClr val="002A40"/>
    <a:srgbClr val="CD28A3"/>
    <a:srgbClr val="002B42"/>
    <a:srgbClr val="FFA500"/>
    <a:srgbClr val="D5E4E5"/>
    <a:srgbClr val="FF6A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88"/>
    <p:restoredTop sz="87719"/>
  </p:normalViewPr>
  <p:slideViewPr>
    <p:cSldViewPr snapToGrid="0" snapToObjects="1">
      <p:cViewPr varScale="1">
        <p:scale>
          <a:sx n="111" d="100"/>
          <a:sy n="111" d="100"/>
        </p:scale>
        <p:origin x="240" y="1032"/>
      </p:cViewPr>
      <p:guideLst>
        <p:guide orient="horz" pos="3840"/>
        <p:guide pos="3864"/>
        <p:guide pos="722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60" d="100"/>
        <a:sy n="160" d="100"/>
      </p:scale>
      <p:origin x="0" y="0"/>
    </p:cViewPr>
  </p:sorterViewPr>
  <p:notesViewPr>
    <p:cSldViewPr snapToGrid="0" snapToObjects="1">
      <p:cViewPr varScale="1">
        <p:scale>
          <a:sx n="110" d="100"/>
          <a:sy n="110" d="100"/>
        </p:scale>
        <p:origin x="3144"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FF371A3B-994A-3A49-B57B-E42F4CDF9B6F}" type="datetimeFigureOut">
              <a:rPr lang="en-US" smtClean="0">
                <a:latin typeface="Arial" charset="0"/>
              </a:rPr>
              <a:t>11/2/20</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CD8BA3-4CB8-0949-BA41-682344F7479D}"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15700767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b="0" i="0">
                <a:latin typeface="Arial" charset="0"/>
              </a:defRPr>
            </a:lvl1pPr>
          </a:lstStyle>
          <a:p>
            <a:fld id="{E7F3A0D5-E9AF-4B44-8B89-BAB2B2CD0CCD}" type="datetimeFigureOut">
              <a:rPr lang="en-US" smtClean="0"/>
              <a:pPr/>
              <a:t>11/2/20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charset="0"/>
              </a:defRPr>
            </a:lvl1pPr>
          </a:lstStyle>
          <a:p>
            <a:fld id="{39297335-E23B-0545-8DFE-98A3B1147F8C}" type="slidenum">
              <a:rPr lang="en-US" smtClean="0"/>
              <a:pPr/>
              <a:t>‹#›</a:t>
            </a:fld>
            <a:endParaRPr lang="en-US" dirty="0"/>
          </a:p>
        </p:txBody>
      </p:sp>
    </p:spTree>
    <p:extLst>
      <p:ext uri="{BB962C8B-B14F-4D97-AF65-F5344CB8AC3E}">
        <p14:creationId xmlns:p14="http://schemas.microsoft.com/office/powerpoint/2010/main" val="1814283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charset="0"/>
        <a:ea typeface="+mn-ea"/>
        <a:cs typeface="+mn-cs"/>
      </a:defRPr>
    </a:lvl1pPr>
    <a:lvl2pPr marL="457200" algn="l" defTabSz="914400" rtl="0" eaLnBrk="1" latinLnBrk="0" hangingPunct="1">
      <a:defRPr sz="1200" b="0" i="0" kern="1200">
        <a:solidFill>
          <a:schemeClr val="tx1"/>
        </a:solidFill>
        <a:latin typeface="Arial" charset="0"/>
        <a:ea typeface="+mn-ea"/>
        <a:cs typeface="+mn-cs"/>
      </a:defRPr>
    </a:lvl2pPr>
    <a:lvl3pPr marL="914400" algn="l" defTabSz="914400" rtl="0" eaLnBrk="1" latinLnBrk="0" hangingPunct="1">
      <a:defRPr sz="1200" b="0" i="0" kern="1200">
        <a:solidFill>
          <a:schemeClr val="tx1"/>
        </a:solidFill>
        <a:latin typeface="Arial" charset="0"/>
        <a:ea typeface="+mn-ea"/>
        <a:cs typeface="+mn-cs"/>
      </a:defRPr>
    </a:lvl3pPr>
    <a:lvl4pPr marL="1371600" algn="l" defTabSz="914400" rtl="0" eaLnBrk="1" latinLnBrk="0" hangingPunct="1">
      <a:defRPr sz="1200" b="0" i="0" kern="1200">
        <a:solidFill>
          <a:schemeClr val="tx1"/>
        </a:solidFill>
        <a:latin typeface="Arial" charset="0"/>
        <a:ea typeface="+mn-ea"/>
        <a:cs typeface="+mn-cs"/>
      </a:defRPr>
    </a:lvl4pPr>
    <a:lvl5pPr marL="1828800" algn="l" defTabSz="914400" rtl="0" eaLnBrk="1" latinLnBrk="0" hangingPunct="1">
      <a:defRPr sz="1200" b="0" i="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a:t>
            </a:fld>
            <a:endParaRPr lang="en-US" dirty="0"/>
          </a:p>
        </p:txBody>
      </p:sp>
    </p:spTree>
    <p:extLst>
      <p:ext uri="{BB962C8B-B14F-4D97-AF65-F5344CB8AC3E}">
        <p14:creationId xmlns:p14="http://schemas.microsoft.com/office/powerpoint/2010/main" val="1842264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Arial" charset="0"/>
                <a:ea typeface="+mn-ea"/>
                <a:cs typeface="+mn-cs"/>
              </a:rPr>
              <a:t>Lun</a:t>
            </a:r>
            <a:r>
              <a:rPr lang="en-US" sz="1200" b="0" i="0" kern="1200" dirty="0">
                <a:solidFill>
                  <a:schemeClr val="tx1"/>
                </a:solidFill>
                <a:effectLst/>
                <a:latin typeface="Arial" charset="0"/>
                <a:ea typeface="+mn-ea"/>
                <a:cs typeface="+mn-cs"/>
              </a:rPr>
              <a:t> </a:t>
            </a:r>
            <a:r>
              <a:rPr lang="en-US" sz="1200" b="0" i="1" kern="1200" dirty="0">
                <a:solidFill>
                  <a:schemeClr val="tx1"/>
                </a:solidFill>
                <a:effectLst/>
                <a:latin typeface="Arial" charset="0"/>
                <a:ea typeface="+mn-ea"/>
                <a:cs typeface="+mn-cs"/>
              </a:rPr>
              <a:t>et al. Genome Biology </a:t>
            </a:r>
            <a:r>
              <a:rPr lang="en-US" sz="1200" b="0" i="0" kern="1200" dirty="0">
                <a:solidFill>
                  <a:schemeClr val="tx1"/>
                </a:solidFill>
                <a:effectLst/>
                <a:latin typeface="Arial" charset="0"/>
                <a:ea typeface="+mn-ea"/>
                <a:cs typeface="+mn-cs"/>
              </a:rPr>
              <a:t>(2016) 17:75 </a:t>
            </a:r>
            <a:endParaRPr lang="en-US" dirty="0"/>
          </a:p>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21</a:t>
            </a:fld>
            <a:endParaRPr lang="en-US" dirty="0"/>
          </a:p>
        </p:txBody>
      </p:sp>
    </p:spTree>
    <p:extLst>
      <p:ext uri="{BB962C8B-B14F-4D97-AF65-F5344CB8AC3E}">
        <p14:creationId xmlns:p14="http://schemas.microsoft.com/office/powerpoint/2010/main" val="1638315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26</a:t>
            </a:fld>
            <a:endParaRPr lang="en-US" dirty="0"/>
          </a:p>
        </p:txBody>
      </p:sp>
    </p:spTree>
    <p:extLst>
      <p:ext uri="{BB962C8B-B14F-4D97-AF65-F5344CB8AC3E}">
        <p14:creationId xmlns:p14="http://schemas.microsoft.com/office/powerpoint/2010/main" val="11401637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30</a:t>
            </a:fld>
            <a:endParaRPr lang="en-US" dirty="0"/>
          </a:p>
        </p:txBody>
      </p:sp>
    </p:spTree>
    <p:extLst>
      <p:ext uri="{BB962C8B-B14F-4D97-AF65-F5344CB8AC3E}">
        <p14:creationId xmlns:p14="http://schemas.microsoft.com/office/powerpoint/2010/main" val="4336517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31</a:t>
            </a:fld>
            <a:endParaRPr lang="en-US" dirty="0"/>
          </a:p>
        </p:txBody>
      </p:sp>
    </p:spTree>
    <p:extLst>
      <p:ext uri="{BB962C8B-B14F-4D97-AF65-F5344CB8AC3E}">
        <p14:creationId xmlns:p14="http://schemas.microsoft.com/office/powerpoint/2010/main" val="11446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37</a:t>
            </a:fld>
            <a:endParaRPr lang="en-US" dirty="0"/>
          </a:p>
        </p:txBody>
      </p:sp>
    </p:spTree>
    <p:extLst>
      <p:ext uri="{BB962C8B-B14F-4D97-AF65-F5344CB8AC3E}">
        <p14:creationId xmlns:p14="http://schemas.microsoft.com/office/powerpoint/2010/main" val="12856160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Stuart et al 2018</a:t>
            </a:r>
          </a:p>
        </p:txBody>
      </p:sp>
      <p:sp>
        <p:nvSpPr>
          <p:cNvPr id="4" name="Slide Number Placeholder 3"/>
          <p:cNvSpPr>
            <a:spLocks noGrp="1"/>
          </p:cNvSpPr>
          <p:nvPr>
            <p:ph type="sldNum" sz="quarter" idx="5"/>
          </p:nvPr>
        </p:nvSpPr>
        <p:spPr/>
        <p:txBody>
          <a:bodyPr/>
          <a:lstStyle/>
          <a:p>
            <a:fld id="{39297335-E23B-0545-8DFE-98A3B1147F8C}" type="slidenum">
              <a:rPr lang="en-US" smtClean="0"/>
              <a:pPr/>
              <a:t>42</a:t>
            </a:fld>
            <a:endParaRPr lang="en-US" dirty="0"/>
          </a:p>
        </p:txBody>
      </p:sp>
    </p:spTree>
    <p:extLst>
      <p:ext uri="{BB962C8B-B14F-4D97-AF65-F5344CB8AC3E}">
        <p14:creationId xmlns:p14="http://schemas.microsoft.com/office/powerpoint/2010/main" val="2759629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44</a:t>
            </a:fld>
            <a:endParaRPr lang="en-US" dirty="0"/>
          </a:p>
        </p:txBody>
      </p:sp>
    </p:spTree>
    <p:extLst>
      <p:ext uri="{BB962C8B-B14F-4D97-AF65-F5344CB8AC3E}">
        <p14:creationId xmlns:p14="http://schemas.microsoft.com/office/powerpoint/2010/main" val="3077951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Every </a:t>
            </a:r>
            <a:r>
              <a:rPr lang="en-US" dirty="0" err="1"/>
              <a:t>scRNA-seq</a:t>
            </a:r>
            <a:r>
              <a:rPr lang="en-US" dirty="0"/>
              <a:t> data may look similar to tools like Seurat/</a:t>
            </a:r>
            <a:r>
              <a:rPr lang="en-US" dirty="0" err="1"/>
              <a:t>scNetViz</a:t>
            </a:r>
            <a:r>
              <a:rPr lang="en-US" dirty="0"/>
              <a:t>. </a:t>
            </a:r>
          </a:p>
          <a:p>
            <a:pPr lvl="2"/>
            <a:r>
              <a:rPr lang="en-US" dirty="0"/>
              <a:t>But underlying the data is a story, a design</a:t>
            </a:r>
          </a:p>
          <a:p>
            <a:pPr lvl="2"/>
            <a:r>
              <a:rPr lang="en-US" dirty="0"/>
              <a:t>Whatever tests we perform to estimate p-values, should take into account this design.</a:t>
            </a:r>
          </a:p>
          <a:p>
            <a:pPr lvl="2"/>
            <a:r>
              <a:rPr lang="en-US" dirty="0"/>
              <a:t>Unless the variabilit</a:t>
            </a:r>
            <a:r>
              <a:rPr lang="en-US" baseline="0" dirty="0"/>
              <a:t>y and dependency implicit in the design is taken into account in estimating fold-changes, the associated p-values are incorrect. We are therefore not controlling the number false positives in any resulting list of genes. Our designs and associated analyses may then end up black lists created by John </a:t>
            </a:r>
            <a:r>
              <a:rPr lang="en-US" baseline="0" dirty="0" err="1"/>
              <a:t>Ionidis</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45</a:t>
            </a:fld>
            <a:endParaRPr lang="en-US" dirty="0"/>
          </a:p>
        </p:txBody>
      </p:sp>
    </p:spTree>
    <p:extLst>
      <p:ext uri="{BB962C8B-B14F-4D97-AF65-F5344CB8AC3E}">
        <p14:creationId xmlns:p14="http://schemas.microsoft.com/office/powerpoint/2010/main" val="2134704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50</a:t>
            </a:fld>
            <a:endParaRPr lang="en-US" dirty="0"/>
          </a:p>
        </p:txBody>
      </p:sp>
    </p:spTree>
    <p:extLst>
      <p:ext uri="{BB962C8B-B14F-4D97-AF65-F5344CB8AC3E}">
        <p14:creationId xmlns:p14="http://schemas.microsoft.com/office/powerpoint/2010/main" val="161022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Every </a:t>
            </a:r>
            <a:r>
              <a:rPr lang="en-US" dirty="0" err="1"/>
              <a:t>scRNA-seq</a:t>
            </a:r>
            <a:r>
              <a:rPr lang="en-US" dirty="0"/>
              <a:t> data may look similar to tools like Seurat/</a:t>
            </a:r>
            <a:r>
              <a:rPr lang="en-US" dirty="0" err="1"/>
              <a:t>scNetViz</a:t>
            </a:r>
            <a:r>
              <a:rPr lang="en-US" dirty="0"/>
              <a:t>. </a:t>
            </a:r>
          </a:p>
          <a:p>
            <a:pPr lvl="2"/>
            <a:r>
              <a:rPr lang="en-US" dirty="0"/>
              <a:t>But underlying the data is a story, a design</a:t>
            </a:r>
          </a:p>
          <a:p>
            <a:pPr lvl="2"/>
            <a:r>
              <a:rPr lang="en-US" dirty="0"/>
              <a:t>Whatever tests we perform to estimate p-values, should take into account this design.</a:t>
            </a:r>
          </a:p>
          <a:p>
            <a:pPr lvl="2"/>
            <a:r>
              <a:rPr lang="en-US" dirty="0"/>
              <a:t>Unless the variabilit</a:t>
            </a:r>
            <a:r>
              <a:rPr lang="en-US" baseline="0" dirty="0"/>
              <a:t>y and dependency implicit in the design is taken into account in estimating fold-changes, the associated p-values are incorrect. We are therefore not controlling the number false positives in any resulting list of genes. Our designs and associated analyses may then end up black lists created by John </a:t>
            </a:r>
            <a:r>
              <a:rPr lang="en-US" baseline="0" dirty="0" err="1"/>
              <a:t>Ionidis</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3</a:t>
            </a:fld>
            <a:endParaRPr lang="en-US" dirty="0"/>
          </a:p>
        </p:txBody>
      </p:sp>
    </p:spTree>
    <p:extLst>
      <p:ext uri="{BB962C8B-B14F-4D97-AF65-F5344CB8AC3E}">
        <p14:creationId xmlns:p14="http://schemas.microsoft.com/office/powerpoint/2010/main" val="2723450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4</a:t>
            </a:fld>
            <a:endParaRPr lang="en-US" dirty="0"/>
          </a:p>
        </p:txBody>
      </p:sp>
    </p:spTree>
    <p:extLst>
      <p:ext uri="{BB962C8B-B14F-4D97-AF65-F5344CB8AC3E}">
        <p14:creationId xmlns:p14="http://schemas.microsoft.com/office/powerpoint/2010/main" val="4133717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5</a:t>
            </a:fld>
            <a:endParaRPr lang="en-US" dirty="0"/>
          </a:p>
        </p:txBody>
      </p:sp>
    </p:spTree>
    <p:extLst>
      <p:ext uri="{BB962C8B-B14F-4D97-AF65-F5344CB8AC3E}">
        <p14:creationId xmlns:p14="http://schemas.microsoft.com/office/powerpoint/2010/main" val="2776022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6</a:t>
            </a:fld>
            <a:endParaRPr lang="en-US" dirty="0"/>
          </a:p>
        </p:txBody>
      </p:sp>
    </p:spTree>
    <p:extLst>
      <p:ext uri="{BB962C8B-B14F-4D97-AF65-F5344CB8AC3E}">
        <p14:creationId xmlns:p14="http://schemas.microsoft.com/office/powerpoint/2010/main" val="2190318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8</a:t>
            </a:fld>
            <a:endParaRPr lang="en-US" dirty="0"/>
          </a:p>
        </p:txBody>
      </p:sp>
    </p:spTree>
    <p:extLst>
      <p:ext uri="{BB962C8B-B14F-4D97-AF65-F5344CB8AC3E}">
        <p14:creationId xmlns:p14="http://schemas.microsoft.com/office/powerpoint/2010/main" val="150854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14</a:t>
            </a:fld>
            <a:endParaRPr lang="en-US" dirty="0"/>
          </a:p>
        </p:txBody>
      </p:sp>
    </p:spTree>
    <p:extLst>
      <p:ext uri="{BB962C8B-B14F-4D97-AF65-F5344CB8AC3E}">
        <p14:creationId xmlns:p14="http://schemas.microsoft.com/office/powerpoint/2010/main" val="1498772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Risso</a:t>
            </a:r>
            <a:r>
              <a:rPr lang="en-US" dirty="0"/>
              <a:t> et al 2014</a:t>
            </a:r>
          </a:p>
        </p:txBody>
      </p:sp>
      <p:sp>
        <p:nvSpPr>
          <p:cNvPr id="4" name="Slide Number Placeholder 3"/>
          <p:cNvSpPr>
            <a:spLocks noGrp="1"/>
          </p:cNvSpPr>
          <p:nvPr>
            <p:ph type="sldNum" sz="quarter" idx="5"/>
          </p:nvPr>
        </p:nvSpPr>
        <p:spPr/>
        <p:txBody>
          <a:bodyPr/>
          <a:lstStyle/>
          <a:p>
            <a:fld id="{39297335-E23B-0545-8DFE-98A3B1147F8C}" type="slidenum">
              <a:rPr lang="en-US" smtClean="0"/>
              <a:pPr/>
              <a:t>17</a:t>
            </a:fld>
            <a:endParaRPr lang="en-US" dirty="0"/>
          </a:p>
        </p:txBody>
      </p:sp>
    </p:spTree>
    <p:extLst>
      <p:ext uri="{BB962C8B-B14F-4D97-AF65-F5344CB8AC3E}">
        <p14:creationId xmlns:p14="http://schemas.microsoft.com/office/powerpoint/2010/main" val="339916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bioconductor.org</a:t>
            </a:r>
            <a:r>
              <a:rPr lang="en-US" dirty="0"/>
              <a:t>/books/release/OSCA/</a:t>
            </a:r>
            <a:r>
              <a:rPr lang="en-US" dirty="0" err="1"/>
              <a:t>normalization.html#normalization-by-deconvolution</a:t>
            </a:r>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20</a:t>
            </a:fld>
            <a:endParaRPr lang="en-US" dirty="0"/>
          </a:p>
        </p:txBody>
      </p:sp>
    </p:spTree>
    <p:extLst>
      <p:ext uri="{BB962C8B-B14F-4D97-AF65-F5344CB8AC3E}">
        <p14:creationId xmlns:p14="http://schemas.microsoft.com/office/powerpoint/2010/main" val="17337068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2A4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3232" cy="6858000"/>
          </a:xfrm>
          <a:prstGeom prst="rect">
            <a:avLst/>
          </a:prstGeom>
        </p:spPr>
      </p:pic>
      <p:sp>
        <p:nvSpPr>
          <p:cNvPr id="3" name="Subtitle 2"/>
          <p:cNvSpPr>
            <a:spLocks noGrp="1"/>
          </p:cNvSpPr>
          <p:nvPr>
            <p:ph type="subTitle" idx="1" hasCustomPrompt="1"/>
          </p:nvPr>
        </p:nvSpPr>
        <p:spPr>
          <a:xfrm>
            <a:off x="1519616" y="5467527"/>
            <a:ext cx="9144000" cy="1253677"/>
          </a:xfrm>
          <a:prstGeom prst="rect">
            <a:avLst/>
          </a:prstGeom>
        </p:spPr>
        <p:txBody>
          <a:bodyPr lIns="0" tIns="0" rIns="0" bIns="0">
            <a:spAutoFit/>
          </a:bodyPr>
          <a:lstStyle>
            <a:lvl1pPr marL="0" indent="0" algn="ctr">
              <a:buNone/>
              <a:defRPr sz="2400" b="0" i="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Star Presenter Name</a:t>
            </a:r>
          </a:p>
          <a:p>
            <a:r>
              <a:rPr lang="en-US" dirty="0"/>
              <a:t>Staff Scientist @ Bioinformatics Core @ GIDB</a:t>
            </a:r>
          </a:p>
          <a:p>
            <a:r>
              <a:rPr lang="en-US" dirty="0"/>
              <a:t>Date</a:t>
            </a:r>
          </a:p>
        </p:txBody>
      </p:sp>
      <p:sp>
        <p:nvSpPr>
          <p:cNvPr id="2" name="Title 1"/>
          <p:cNvSpPr>
            <a:spLocks noGrp="1"/>
          </p:cNvSpPr>
          <p:nvPr>
            <p:ph type="ctrTitle" hasCustomPrompt="1"/>
          </p:nvPr>
        </p:nvSpPr>
        <p:spPr>
          <a:xfrm>
            <a:off x="914400" y="2463065"/>
            <a:ext cx="10363200" cy="1661993"/>
          </a:xfrm>
          <a:prstGeom prst="rect">
            <a:avLst/>
          </a:prstGeom>
        </p:spPr>
        <p:txBody>
          <a:bodyPr lIns="0" tIns="0" rIns="0" bIns="0" anchor="ctr" anchorCtr="0">
            <a:noAutofit/>
          </a:bodyPr>
          <a:lstStyle>
            <a:lvl1pPr algn="ctr">
              <a:defRPr sz="6000">
                <a:solidFill>
                  <a:schemeClr val="bg1"/>
                </a:solidFill>
              </a:defRPr>
            </a:lvl1pPr>
          </a:lstStyle>
          <a:p>
            <a:r>
              <a:rPr lang="en-US" dirty="0"/>
              <a:t>Must Attend Workshop Name</a:t>
            </a:r>
          </a:p>
        </p:txBody>
      </p:sp>
      <p:sp>
        <p:nvSpPr>
          <p:cNvPr id="7" name="Text Placeholder 6"/>
          <p:cNvSpPr>
            <a:spLocks noGrp="1"/>
          </p:cNvSpPr>
          <p:nvPr>
            <p:ph type="body" sz="quarter" idx="10" hasCustomPrompt="1"/>
          </p:nvPr>
        </p:nvSpPr>
        <p:spPr>
          <a:xfrm>
            <a:off x="914400" y="4182634"/>
            <a:ext cx="10363200" cy="498598"/>
          </a:xfrm>
          <a:prstGeom prst="rect">
            <a:avLst/>
          </a:prstGeom>
        </p:spPr>
        <p:txBody>
          <a:bodyPr wrap="square" lIns="0" tIns="0" rIns="0" bIns="0">
            <a:spAutoFit/>
          </a:bodyPr>
          <a:lstStyle>
            <a:lvl1pPr algn="ctr">
              <a:defRPr sz="3600" b="0" i="0">
                <a:solidFill>
                  <a:srgbClr val="06D0E2"/>
                </a:solidFill>
                <a:latin typeface="Arial" charset="0"/>
                <a:ea typeface="Arial" charset="0"/>
                <a:cs typeface="Arial" charset="0"/>
              </a:defRPr>
            </a:lvl1pPr>
          </a:lstStyle>
          <a:p>
            <a:pPr lvl="0"/>
            <a:r>
              <a:rPr lang="en-US" dirty="0"/>
              <a:t>Gladstone Institutes</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
        <p:nvSpPr>
          <p:cNvPr id="7" name="Title 1"/>
          <p:cNvSpPr>
            <a:spLocks noGrp="1"/>
          </p:cNvSpPr>
          <p:nvPr>
            <p:ph type="title"/>
          </p:nvPr>
        </p:nvSpPr>
        <p:spPr>
          <a:xfrm>
            <a:off x="839788" y="457200"/>
            <a:ext cx="3932237" cy="5880100"/>
          </a:xfrm>
          <a:prstGeom prst="rect">
            <a:avLst/>
          </a:prstGeom>
        </p:spPr>
        <p:txBody>
          <a:bodyPr lIns="0" tIns="0" rIns="0" bIns="0" anchor="ctr" anchorCtr="0">
            <a:noAutofit/>
          </a:bodyPr>
          <a:lstStyle>
            <a:lvl1pPr>
              <a:lnSpc>
                <a:spcPts val="5400"/>
              </a:lnSpc>
              <a:defRPr sz="5600">
                <a:solidFill>
                  <a:schemeClr val="bg1"/>
                </a:solidFill>
              </a:defRPr>
            </a:lvl1pPr>
          </a:lstStyle>
          <a:p>
            <a:r>
              <a:rPr lang="en-US"/>
              <a:t>Click to edit Master title style</a:t>
            </a:r>
            <a:endParaRPr lang="en-US" dirty="0"/>
          </a:p>
        </p:txBody>
      </p:sp>
      <p:sp>
        <p:nvSpPr>
          <p:cNvPr id="8" name="Text Placeholder 6"/>
          <p:cNvSpPr>
            <a:spLocks noGrp="1"/>
          </p:cNvSpPr>
          <p:nvPr>
            <p:ph type="body" sz="quarter" idx="10"/>
          </p:nvPr>
        </p:nvSpPr>
        <p:spPr>
          <a:xfrm>
            <a:off x="5092700" y="457200"/>
            <a:ext cx="6262688" cy="5880100"/>
          </a:xfrm>
          <a:prstGeom prst="rect">
            <a:avLst/>
          </a:prstGeom>
        </p:spPr>
        <p:txBody>
          <a:bodyPr lIns="0" tIns="0" rIns="0" bIns="0" anchor="ctr" anchorCtr="0">
            <a:noAutofit/>
          </a:bodyPr>
          <a:lstStyle>
            <a:lvl1pPr>
              <a:lnSpc>
                <a:spcPts val="2600"/>
              </a:lnSpc>
              <a:spcBef>
                <a:spcPts val="600"/>
              </a:spcBef>
              <a:spcAft>
                <a:spcPts val="600"/>
              </a:spcAft>
              <a:defRPr sz="2200" b="0" i="0">
                <a:solidFill>
                  <a:schemeClr val="bg1"/>
                </a:solidFill>
                <a:latin typeface="Arial" charset="0"/>
                <a:ea typeface="Arial" charset="0"/>
                <a:cs typeface="Arial" charset="0"/>
              </a:defRPr>
            </a:lvl1pPr>
            <a:lvl2pPr>
              <a:defRPr sz="2000">
                <a:solidFill>
                  <a:srgbClr val="002A40"/>
                </a:solidFill>
              </a:defRPr>
            </a:lvl2pPr>
            <a:lvl3pPr>
              <a:defRPr sz="1800">
                <a:solidFill>
                  <a:srgbClr val="002A40"/>
                </a:solidFill>
              </a:defRPr>
            </a:lvl3pPr>
          </a:lstStyle>
          <a:p>
            <a:pPr lvl="0"/>
            <a:r>
              <a:rPr lang="en-US"/>
              <a:t>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a:gradFill>
            <a:gsLst>
              <a:gs pos="0">
                <a:srgbClr val="002A40"/>
              </a:gs>
              <a:gs pos="0">
                <a:srgbClr val="007E92">
                  <a:lumMod val="78000"/>
                </a:srgbClr>
              </a:gs>
              <a:gs pos="100000">
                <a:srgbClr val="002A40"/>
              </a:gs>
              <a:gs pos="100000">
                <a:srgbClr val="002A40"/>
              </a:gs>
            </a:gsLst>
            <a:lin ang="2700000" scaled="1"/>
          </a:gradFill>
          <a:effectLst/>
        </p:spPr>
        <p:txBody>
          <a:bodyPr lIns="182880" rIns="182880" anchor="b"/>
          <a:lstStyle>
            <a:lvl1pPr>
              <a:defRPr sz="320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b="0" i="0">
                <a:latin typeface="Arial" charset="0"/>
                <a:ea typeface="Arial" charset="0"/>
                <a:cs typeface="Arial"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233534"/>
            <a:ext cx="3932237" cy="3635454"/>
          </a:xfrm>
          <a:prstGeom prst="rect">
            <a:avLst/>
          </a:prstGeom>
        </p:spPr>
        <p:txBody>
          <a:bodyPr/>
          <a:lstStyle>
            <a:lvl1pPr marL="285750" indent="-285750">
              <a:buSzPct val="80000"/>
              <a:buFont typeface="Zapf Dingbats"/>
              <a:buChar char="✦"/>
              <a:defRPr sz="1600" b="0" i="0">
                <a:latin typeface="Arial" charset="0"/>
                <a:ea typeface="Arial" charset="0"/>
                <a:cs typeface="Arial"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E18269D-AFB9-3746-BC4F-7D1CB1E93973}"/>
              </a:ext>
            </a:extLst>
          </p:cNvPr>
          <p:cNvSpPr>
            <a:spLocks noGrp="1"/>
          </p:cNvSpPr>
          <p:nvPr>
            <p:ph type="dt" sz="half" idx="10"/>
          </p:nvPr>
        </p:nvSpPr>
        <p:spPr/>
        <p:txBody>
          <a:bodyPr/>
          <a:lstStyle/>
          <a:p>
            <a:fld id="{8641D226-0294-9E42-8E4F-806E71086749}" type="datetimeFigureOut">
              <a:rPr lang="en-US" smtClean="0"/>
              <a:t>11/2/20</a:t>
            </a:fld>
            <a:endParaRPr lang="en-US"/>
          </a:p>
        </p:txBody>
      </p:sp>
      <p:sp>
        <p:nvSpPr>
          <p:cNvPr id="6" name="Footer Placeholder 5">
            <a:extLst>
              <a:ext uri="{FF2B5EF4-FFF2-40B4-BE49-F238E27FC236}">
                <a16:creationId xmlns:a16="http://schemas.microsoft.com/office/drawing/2014/main" id="{1D75B73E-8F1B-FC4A-88E8-3C3D119EAA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788774-A28C-744F-9159-F348073C8D66}"/>
              </a:ext>
            </a:extLst>
          </p:cNvPr>
          <p:cNvSpPr>
            <a:spLocks noGrp="1"/>
          </p:cNvSpPr>
          <p:nvPr>
            <p:ph type="sldNum" sz="quarter" idx="12"/>
          </p:nvPr>
        </p:nvSpPr>
        <p:spPr/>
        <p:txBody>
          <a:bodyPr/>
          <a:lstStyle/>
          <a:p>
            <a:fld id="{801F223B-A6F8-6646-9047-C36F817167B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2A40"/>
                </a:solidFill>
              </a:defRPr>
            </a:lvl1p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D40D9F9-4866-2C4E-8715-9F3E1FCA908E}"/>
              </a:ext>
            </a:extLst>
          </p:cNvPr>
          <p:cNvSpPr>
            <a:spLocks noGrp="1"/>
          </p:cNvSpPr>
          <p:nvPr>
            <p:ph type="dt" sz="half" idx="10"/>
          </p:nvPr>
        </p:nvSpPr>
        <p:spPr/>
        <p:txBody>
          <a:bodyPr/>
          <a:lstStyle/>
          <a:p>
            <a:fld id="{8641D226-0294-9E42-8E4F-806E71086749}" type="datetimeFigureOut">
              <a:rPr lang="en-US" smtClean="0"/>
              <a:t>11/2/20</a:t>
            </a:fld>
            <a:endParaRPr lang="en-US"/>
          </a:p>
        </p:txBody>
      </p:sp>
      <p:sp>
        <p:nvSpPr>
          <p:cNvPr id="5" name="Footer Placeholder 4">
            <a:extLst>
              <a:ext uri="{FF2B5EF4-FFF2-40B4-BE49-F238E27FC236}">
                <a16:creationId xmlns:a16="http://schemas.microsoft.com/office/drawing/2014/main" id="{E2FD8770-880C-F34F-9CDC-AA408DF5A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94CC18-3CC6-134A-AB48-B509029FF76B}"/>
              </a:ext>
            </a:extLst>
          </p:cNvPr>
          <p:cNvSpPr>
            <a:spLocks noGrp="1"/>
          </p:cNvSpPr>
          <p:nvPr>
            <p:ph type="sldNum" sz="quarter" idx="12"/>
          </p:nvPr>
        </p:nvSpPr>
        <p:spPr/>
        <p:txBody>
          <a:bodyPr/>
          <a:lstStyle/>
          <a:p>
            <a:fld id="{801F223B-A6F8-6646-9047-C36F817167B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3232" cy="6858000"/>
          </a:xfrm>
          <a:prstGeom prst="rect">
            <a:avLst/>
          </a:prstGeom>
        </p:spPr>
      </p:pic>
      <p:sp>
        <p:nvSpPr>
          <p:cNvPr id="2" name="Title 1"/>
          <p:cNvSpPr>
            <a:spLocks noGrp="1"/>
          </p:cNvSpPr>
          <p:nvPr>
            <p:ph type="ctrTitle"/>
          </p:nvPr>
        </p:nvSpPr>
        <p:spPr>
          <a:xfrm>
            <a:off x="914400" y="2463066"/>
            <a:ext cx="10363200" cy="1661993"/>
          </a:xfrm>
          <a:prstGeom prst="rect">
            <a:avLst/>
          </a:prstGeom>
        </p:spPr>
        <p:txBody>
          <a:bodyPr lIns="0" tIns="0" rIns="0" bIns="0" anchor="ctr" anchorCtr="0">
            <a:spAutoFit/>
          </a:bodyPr>
          <a:lstStyle>
            <a:lvl1pPr algn="ctr">
              <a:defRPr sz="6000">
                <a:solidFill>
                  <a:schemeClr val="bg1"/>
                </a:solidFill>
              </a:defRPr>
            </a:lvl1pPr>
          </a:lstStyle>
          <a:p>
            <a:r>
              <a:rPr lang="en-US"/>
              <a:t>Click to edit Master title style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77"/>
            <a:ext cx="12183232" cy="6853846"/>
          </a:xfrm>
          <a:prstGeom prst="rect">
            <a:avLst/>
          </a:prstGeom>
        </p:spPr>
      </p:pic>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2A4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bg>
      <p:bgPr>
        <a:gradFill>
          <a:gsLst>
            <a:gs pos="0">
              <a:srgbClr val="002A40"/>
            </a:gs>
            <a:gs pos="0">
              <a:srgbClr val="007E92">
                <a:lumMod val="78000"/>
              </a:srgbClr>
            </a:gs>
            <a:gs pos="100000">
              <a:srgbClr val="002A40"/>
            </a:gs>
            <a:gs pos="100000">
              <a:srgbClr val="002A40"/>
            </a:gs>
          </a:gsLst>
          <a:lin ang="27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extLst>
      <p:ext uri="{BB962C8B-B14F-4D97-AF65-F5344CB8AC3E}">
        <p14:creationId xmlns:p14="http://schemas.microsoft.com/office/powerpoint/2010/main" val="479604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77"/>
            <a:ext cx="12183232" cy="6853846"/>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26526" y="2597728"/>
            <a:ext cx="6138949" cy="1662545"/>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38200" y="1876483"/>
            <a:ext cx="10515600" cy="1752275"/>
          </a:xfrm>
          <a:prstGeom prst="rect">
            <a:avLst/>
          </a:prstGeom>
        </p:spPr>
        <p:txBody>
          <a:bodyPr lIns="182880" tIns="0" rIns="0" bIns="0">
            <a:spAutoFit/>
          </a:bodyPr>
          <a:lstStyle>
            <a:lvl1pPr marL="457200" indent="-457200">
              <a:buSzPct val="80000"/>
              <a:buFont typeface="Zapf Dingbats"/>
              <a:buChar char="✦"/>
              <a:defRPr b="0" i="0">
                <a:solidFill>
                  <a:srgbClr val="002B42"/>
                </a:solidFill>
                <a:latin typeface="Arial" charset="0"/>
                <a:ea typeface="Arial" charset="0"/>
                <a:cs typeface="Arial" charset="0"/>
              </a:defRPr>
            </a:lvl1pPr>
            <a:lvl2pPr marL="800100" indent="-342900">
              <a:buSzPct val="80000"/>
              <a:buFont typeface="Zapf Dingbats"/>
              <a:buChar char="✦"/>
              <a:defRPr b="0" i="0">
                <a:solidFill>
                  <a:srgbClr val="002B42"/>
                </a:solidFill>
                <a:latin typeface="Arial" charset="0"/>
                <a:ea typeface="Arial" charset="0"/>
                <a:cs typeface="Arial" charset="0"/>
              </a:defRPr>
            </a:lvl2pPr>
            <a:lvl3pPr marL="1257300" indent="-342900">
              <a:buSzPct val="80000"/>
              <a:buFont typeface="Zapf Dingbats"/>
              <a:buChar char="✦"/>
              <a:defRPr b="0" i="0">
                <a:solidFill>
                  <a:srgbClr val="002B42"/>
                </a:solidFill>
                <a:latin typeface="Arial" charset="0"/>
                <a:ea typeface="Arial" charset="0"/>
                <a:cs typeface="Arial" charset="0"/>
              </a:defRPr>
            </a:lvl3pPr>
            <a:lvl4pPr marL="1657350" indent="-285750">
              <a:buSzPct val="80000"/>
              <a:buFont typeface="Zapf Dingbats"/>
              <a:buChar char="✦"/>
              <a:defRPr b="0" i="0">
                <a:solidFill>
                  <a:srgbClr val="002B42"/>
                </a:solidFill>
                <a:latin typeface="Arial" charset="0"/>
                <a:ea typeface="Arial" charset="0"/>
                <a:cs typeface="Arial" charset="0"/>
              </a:defRPr>
            </a:lvl4pPr>
            <a:lvl5pPr marL="2114550" indent="-285750">
              <a:buSzPct val="80000"/>
              <a:buFont typeface="Zapf Dingbats"/>
              <a:buChar char="✦"/>
              <a:defRPr b="0" i="0">
                <a:solidFill>
                  <a:srgbClr val="002B42"/>
                </a:solidFill>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a:extLst>
              <a:ext uri="{FF2B5EF4-FFF2-40B4-BE49-F238E27FC236}">
                <a16:creationId xmlns:a16="http://schemas.microsoft.com/office/drawing/2014/main" id="{37A61093-104A-3F48-A441-57D9D495D0FC}"/>
              </a:ext>
            </a:extLst>
          </p:cNvPr>
          <p:cNvSpPr>
            <a:spLocks noGrp="1"/>
          </p:cNvSpPr>
          <p:nvPr>
            <p:ph type="title"/>
          </p:nvPr>
        </p:nvSpPr>
        <p:spPr>
          <a:xfrm>
            <a:off x="838200" y="365125"/>
            <a:ext cx="10515600" cy="1325563"/>
          </a:xfrm>
          <a:gradFill flip="none" rotWithShape="1">
            <a:gsLst>
              <a:gs pos="0">
                <a:srgbClr val="002A40"/>
              </a:gs>
              <a:gs pos="22000">
                <a:srgbClr val="007E92">
                  <a:lumMod val="78000"/>
                </a:srgbClr>
              </a:gs>
              <a:gs pos="83000">
                <a:srgbClr val="002A40"/>
              </a:gs>
              <a:gs pos="100000">
                <a:srgbClr val="002A40"/>
              </a:gs>
            </a:gsLst>
            <a:path path="circle">
              <a:fillToRect l="100000" t="100000"/>
            </a:path>
            <a:tileRect r="-100000" b="-100000"/>
          </a:gradFill>
          <a:ln>
            <a:noFill/>
          </a:ln>
          <a:effectLst/>
        </p:spPr>
        <p:txBody>
          <a:bodyPr lIns="182880" tIns="0">
            <a:normAutofit/>
          </a:bodyPr>
          <a:lstStyle>
            <a:lvl1pPr>
              <a:defRPr>
                <a:solidFill>
                  <a:schemeClr val="bg1"/>
                </a:solidFill>
              </a:defRPr>
            </a:lvl1pPr>
          </a:lstStyle>
          <a:p>
            <a:r>
              <a:rPr lang="en-US" sz="3200">
                <a:solidFill>
                  <a:schemeClr val="bg1"/>
                </a:solidFill>
              </a:rPr>
              <a:t>Click to edit Master title style</a:t>
            </a:r>
            <a:endParaRPr lang="en-US" sz="3200" dirty="0">
              <a:solidFill>
                <a:schemeClr val="bg1"/>
              </a:solidFill>
            </a:endParaRPr>
          </a:p>
        </p:txBody>
      </p:sp>
      <p:sp>
        <p:nvSpPr>
          <p:cNvPr id="2" name="Date Placeholder 1">
            <a:extLst>
              <a:ext uri="{FF2B5EF4-FFF2-40B4-BE49-F238E27FC236}">
                <a16:creationId xmlns:a16="http://schemas.microsoft.com/office/drawing/2014/main" id="{C08A48E8-F0AA-9D4B-8702-008B8CF86FFA}"/>
              </a:ext>
            </a:extLst>
          </p:cNvPr>
          <p:cNvSpPr>
            <a:spLocks noGrp="1"/>
          </p:cNvSpPr>
          <p:nvPr>
            <p:ph type="dt" sz="half" idx="11"/>
          </p:nvPr>
        </p:nvSpPr>
        <p:spPr/>
        <p:txBody>
          <a:bodyPr/>
          <a:lstStyle/>
          <a:p>
            <a:fld id="{8641D226-0294-9E42-8E4F-806E71086749}" type="datetimeFigureOut">
              <a:rPr lang="en-US" smtClean="0"/>
              <a:t>11/2/20</a:t>
            </a:fld>
            <a:endParaRPr lang="en-US"/>
          </a:p>
        </p:txBody>
      </p:sp>
      <p:sp>
        <p:nvSpPr>
          <p:cNvPr id="3" name="Footer Placeholder 2">
            <a:extLst>
              <a:ext uri="{FF2B5EF4-FFF2-40B4-BE49-F238E27FC236}">
                <a16:creationId xmlns:a16="http://schemas.microsoft.com/office/drawing/2014/main" id="{91593CBB-8A69-B749-A978-F952C3CB3135}"/>
              </a:ext>
            </a:extLst>
          </p:cNvPr>
          <p:cNvSpPr>
            <a:spLocks noGrp="1"/>
          </p:cNvSpPr>
          <p:nvPr>
            <p:ph type="ftr" sz="quarter" idx="12"/>
          </p:nvPr>
        </p:nvSpPr>
        <p:spPr/>
        <p:txBody>
          <a:bodyPr/>
          <a:lstStyle/>
          <a:p>
            <a:endParaRPr lang="en-US"/>
          </a:p>
        </p:txBody>
      </p:sp>
      <p:sp>
        <p:nvSpPr>
          <p:cNvPr id="4" name="Slide Number Placeholder 3">
            <a:extLst>
              <a:ext uri="{FF2B5EF4-FFF2-40B4-BE49-F238E27FC236}">
                <a16:creationId xmlns:a16="http://schemas.microsoft.com/office/drawing/2014/main" id="{7B4A6EDD-0AA4-C14E-87E6-2DB381DB9D23}"/>
              </a:ext>
            </a:extLst>
          </p:cNvPr>
          <p:cNvSpPr>
            <a:spLocks noGrp="1"/>
          </p:cNvSpPr>
          <p:nvPr>
            <p:ph type="sldNum" sz="quarter" idx="13"/>
          </p:nvPr>
        </p:nvSpPr>
        <p:spPr/>
        <p:txBody>
          <a:bodyPr/>
          <a:lstStyle/>
          <a:p>
            <a:fld id="{801F223B-A6F8-6646-9047-C36F817167B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
        <p:nvSpPr>
          <p:cNvPr id="5" name="Title 1"/>
          <p:cNvSpPr>
            <a:spLocks noGrp="1"/>
          </p:cNvSpPr>
          <p:nvPr>
            <p:ph type="title"/>
          </p:nvPr>
        </p:nvSpPr>
        <p:spPr>
          <a:xfrm>
            <a:off x="838200" y="723207"/>
            <a:ext cx="10515600" cy="609398"/>
          </a:xfrm>
          <a:prstGeom prst="rect">
            <a:avLst/>
          </a:prstGeom>
        </p:spPr>
        <p:txBody>
          <a:bodyPr lIns="0" tIns="0" rIns="0" bIns="0" anchor="ctr" anchorCtr="0">
            <a:noAutofit/>
          </a:bodyPr>
          <a:lstStyle>
            <a:lvl1pPr>
              <a:defRPr>
                <a:solidFill>
                  <a:schemeClr val="bg1"/>
                </a:solidFill>
              </a:defRPr>
            </a:lvl1pPr>
          </a:lstStyle>
          <a:p>
            <a:r>
              <a:rPr lang="en-US"/>
              <a:t>Click to edit Master title style</a:t>
            </a:r>
            <a:endParaRPr lang="en-US" dirty="0"/>
          </a:p>
        </p:txBody>
      </p:sp>
      <p:sp>
        <p:nvSpPr>
          <p:cNvPr id="6" name="Text Placeholder 4"/>
          <p:cNvSpPr>
            <a:spLocks noGrp="1"/>
          </p:cNvSpPr>
          <p:nvPr>
            <p:ph type="body" sz="quarter" idx="10"/>
          </p:nvPr>
        </p:nvSpPr>
        <p:spPr>
          <a:xfrm>
            <a:off x="838200" y="1695859"/>
            <a:ext cx="10515600" cy="1752275"/>
          </a:xfrm>
          <a:prstGeom prst="rect">
            <a:avLst/>
          </a:prstGeom>
        </p:spPr>
        <p:txBody>
          <a:bodyPr lIns="0" tIns="0" rIns="0" bIns="0">
            <a:spAutoFit/>
          </a:bodyPr>
          <a:lstStyle>
            <a:lvl1pPr>
              <a:defRPr b="0" i="0">
                <a:solidFill>
                  <a:schemeClr val="bg1"/>
                </a:solidFill>
                <a:latin typeface="Arial" charset="0"/>
                <a:ea typeface="Arial" charset="0"/>
                <a:cs typeface="Arial" charset="0"/>
              </a:defRPr>
            </a:lvl1pPr>
            <a:lvl2pPr>
              <a:defRPr b="0" i="0">
                <a:solidFill>
                  <a:schemeClr val="bg1"/>
                </a:solidFill>
                <a:latin typeface="Arial" charset="0"/>
                <a:ea typeface="Arial" charset="0"/>
                <a:cs typeface="Arial" charset="0"/>
              </a:defRPr>
            </a:lvl2pPr>
            <a:lvl3pPr>
              <a:defRPr b="0" i="0">
                <a:solidFill>
                  <a:schemeClr val="bg1"/>
                </a:solidFill>
                <a:latin typeface="Arial" charset="0"/>
                <a:ea typeface="Arial" charset="0"/>
                <a:cs typeface="Arial" charset="0"/>
              </a:defRPr>
            </a:lvl3pPr>
            <a:lvl4pPr>
              <a:defRPr b="0" i="0">
                <a:solidFill>
                  <a:schemeClr val="bg1"/>
                </a:solidFill>
                <a:latin typeface="Arial" charset="0"/>
                <a:ea typeface="Arial" charset="0"/>
                <a:cs typeface="Arial" charset="0"/>
              </a:defRPr>
            </a:lvl4pPr>
            <a:lvl5pPr>
              <a:defRPr b="0" i="0">
                <a:solidFill>
                  <a:schemeClr val="bg1"/>
                </a:solidFill>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5880100"/>
          </a:xfrm>
          <a:prstGeom prst="rect">
            <a:avLst/>
          </a:prstGeom>
          <a:gradFill>
            <a:gsLst>
              <a:gs pos="0">
                <a:srgbClr val="002A40"/>
              </a:gs>
              <a:gs pos="22000">
                <a:srgbClr val="007E92">
                  <a:lumMod val="78000"/>
                </a:srgbClr>
              </a:gs>
              <a:gs pos="83000">
                <a:srgbClr val="002A40"/>
              </a:gs>
              <a:gs pos="100000">
                <a:srgbClr val="002A40"/>
              </a:gs>
            </a:gsLst>
            <a:path path="circle">
              <a:fillToRect l="100000" t="100000"/>
            </a:path>
          </a:gradFill>
          <a:effectLst/>
        </p:spPr>
        <p:txBody>
          <a:bodyPr lIns="182880" tIns="0" rIns="182880" bIns="0" anchor="ctr" anchorCtr="0">
            <a:noAutofit/>
          </a:bodyPr>
          <a:lstStyle>
            <a:lvl1pPr>
              <a:lnSpc>
                <a:spcPts val="5400"/>
              </a:lnSpc>
              <a:defRPr sz="5600">
                <a:solidFill>
                  <a:schemeClr val="bg1"/>
                </a:solidFill>
              </a:defRPr>
            </a:lvl1pPr>
          </a:lstStyle>
          <a:p>
            <a:r>
              <a:rPr lang="en-US"/>
              <a:t>Click to edit Master title style</a:t>
            </a:r>
            <a:endParaRPr lang="en-US" dirty="0"/>
          </a:p>
        </p:txBody>
      </p:sp>
      <p:sp>
        <p:nvSpPr>
          <p:cNvPr id="7" name="Text Placeholder 6"/>
          <p:cNvSpPr>
            <a:spLocks noGrp="1"/>
          </p:cNvSpPr>
          <p:nvPr>
            <p:ph type="body" sz="quarter" idx="10"/>
          </p:nvPr>
        </p:nvSpPr>
        <p:spPr>
          <a:xfrm>
            <a:off x="5092700" y="457200"/>
            <a:ext cx="6262688" cy="5880100"/>
          </a:xfrm>
          <a:prstGeom prst="rect">
            <a:avLst/>
          </a:prstGeom>
        </p:spPr>
        <p:txBody>
          <a:bodyPr lIns="0" tIns="0" rIns="0" bIns="0" anchor="ctr" anchorCtr="0">
            <a:noAutofit/>
          </a:bodyPr>
          <a:lstStyle>
            <a:lvl1pPr marL="342900" indent="-342900">
              <a:lnSpc>
                <a:spcPts val="2600"/>
              </a:lnSpc>
              <a:spcBef>
                <a:spcPts val="600"/>
              </a:spcBef>
              <a:spcAft>
                <a:spcPts val="600"/>
              </a:spcAft>
              <a:buSzPct val="80000"/>
              <a:buFont typeface="Zapf Dingbats"/>
              <a:buChar char="✦"/>
              <a:defRPr sz="2200" b="0" i="0">
                <a:solidFill>
                  <a:srgbClr val="002A40"/>
                </a:solidFill>
                <a:latin typeface="Arial" charset="0"/>
                <a:ea typeface="Arial" charset="0"/>
                <a:cs typeface="Arial" charset="0"/>
              </a:defRPr>
            </a:lvl1pPr>
            <a:lvl2pPr>
              <a:defRPr sz="2000">
                <a:solidFill>
                  <a:srgbClr val="002A40"/>
                </a:solidFill>
              </a:defRPr>
            </a:lvl2pPr>
            <a:lvl3pPr>
              <a:defRPr sz="1800">
                <a:solidFill>
                  <a:srgbClr val="002A40"/>
                </a:solidFill>
              </a:defRPr>
            </a:lvl3pPr>
          </a:lstStyle>
          <a:p>
            <a:pPr lvl="0"/>
            <a:r>
              <a:rPr lang="en-US"/>
              <a:t>Edit Master text styles</a:t>
            </a:r>
          </a:p>
        </p:txBody>
      </p:sp>
      <p:sp>
        <p:nvSpPr>
          <p:cNvPr id="3" name="Date Placeholder 2">
            <a:extLst>
              <a:ext uri="{FF2B5EF4-FFF2-40B4-BE49-F238E27FC236}">
                <a16:creationId xmlns:a16="http://schemas.microsoft.com/office/drawing/2014/main" id="{F5A69F69-56A6-2D49-9671-658A0CD33106}"/>
              </a:ext>
            </a:extLst>
          </p:cNvPr>
          <p:cNvSpPr>
            <a:spLocks noGrp="1"/>
          </p:cNvSpPr>
          <p:nvPr>
            <p:ph type="dt" sz="half" idx="11"/>
          </p:nvPr>
        </p:nvSpPr>
        <p:spPr/>
        <p:txBody>
          <a:bodyPr/>
          <a:lstStyle/>
          <a:p>
            <a:fld id="{8641D226-0294-9E42-8E4F-806E71086749}" type="datetimeFigureOut">
              <a:rPr lang="en-US" smtClean="0"/>
              <a:t>11/2/20</a:t>
            </a:fld>
            <a:endParaRPr lang="en-US"/>
          </a:p>
        </p:txBody>
      </p:sp>
      <p:sp>
        <p:nvSpPr>
          <p:cNvPr id="4" name="Footer Placeholder 3">
            <a:extLst>
              <a:ext uri="{FF2B5EF4-FFF2-40B4-BE49-F238E27FC236}">
                <a16:creationId xmlns:a16="http://schemas.microsoft.com/office/drawing/2014/main" id="{2A8D9541-EF29-144A-9A0E-4E6C7B079FC6}"/>
              </a:ext>
            </a:extLst>
          </p:cNvPr>
          <p:cNvSpPr>
            <a:spLocks noGrp="1"/>
          </p:cNvSpPr>
          <p:nvPr>
            <p:ph type="ftr" sz="quarter" idx="12"/>
          </p:nvPr>
        </p:nvSpPr>
        <p:spPr/>
        <p:txBody>
          <a:bodyPr/>
          <a:lstStyle/>
          <a:p>
            <a:endParaRPr lang="en-US"/>
          </a:p>
        </p:txBody>
      </p:sp>
      <p:sp>
        <p:nvSpPr>
          <p:cNvPr id="5" name="Slide Number Placeholder 4">
            <a:extLst>
              <a:ext uri="{FF2B5EF4-FFF2-40B4-BE49-F238E27FC236}">
                <a16:creationId xmlns:a16="http://schemas.microsoft.com/office/drawing/2014/main" id="{23D4C786-5C5C-C345-854B-880B99CCE789}"/>
              </a:ext>
            </a:extLst>
          </p:cNvPr>
          <p:cNvSpPr>
            <a:spLocks noGrp="1"/>
          </p:cNvSpPr>
          <p:nvPr>
            <p:ph type="sldNum" sz="quarter" idx="13"/>
          </p:nvPr>
        </p:nvSpPr>
        <p:spPr/>
        <p:txBody>
          <a:bodyPr/>
          <a:lstStyle/>
          <a:p>
            <a:fld id="{801F223B-A6F8-6646-9047-C36F817167B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6"/>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697297EE-AF36-F544-95BB-117173E1BE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3" name="Slide Number Placeholder 2">
            <a:extLst>
              <a:ext uri="{FF2B5EF4-FFF2-40B4-BE49-F238E27FC236}">
                <a16:creationId xmlns:a16="http://schemas.microsoft.com/office/drawing/2014/main" id="{EC57862E-4DEF-974C-91A7-F75BFFB612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1F223B-A6F8-6646-9047-C36F817167B0}" type="slidenum">
              <a:rPr lang="en-US" smtClean="0"/>
              <a:t>‹#›</a:t>
            </a:fld>
            <a:endParaRPr lang="en-US"/>
          </a:p>
        </p:txBody>
      </p:sp>
      <p:sp>
        <p:nvSpPr>
          <p:cNvPr id="4" name="Date Placeholder 3">
            <a:extLst>
              <a:ext uri="{FF2B5EF4-FFF2-40B4-BE49-F238E27FC236}">
                <a16:creationId xmlns:a16="http://schemas.microsoft.com/office/drawing/2014/main" id="{6B81CDD8-88F1-7047-9C13-42D5511FBF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41D226-0294-9E42-8E4F-806E71086749}" type="datetimeFigureOut">
              <a:rPr lang="en-US" smtClean="0"/>
              <a:t>11/2/20</a:t>
            </a:fld>
            <a:endParaRPr lang="en-US"/>
          </a:p>
        </p:txBody>
      </p:sp>
      <p:sp>
        <p:nvSpPr>
          <p:cNvPr id="5" name="Text Placeholder 4">
            <a:extLst>
              <a:ext uri="{FF2B5EF4-FFF2-40B4-BE49-F238E27FC236}">
                <a16:creationId xmlns:a16="http://schemas.microsoft.com/office/drawing/2014/main" id="{6D2A6CDF-E9CC-E544-B2C9-C5187A3545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40038607"/>
      </p:ext>
    </p:extLst>
  </p:cSld>
  <p:clrMap bg1="lt1" tx1="dk1" bg2="lt2" tx2="dk2" accent1="accent1" accent2="accent2" accent3="accent3" accent4="accent4" accent5="accent5" accent6="accent6" hlink="hlink" folHlink="folHlink"/>
  <p:sldLayoutIdLst>
    <p:sldLayoutId id="2147483757" r:id="rId1"/>
    <p:sldLayoutId id="2147483769" r:id="rId2"/>
    <p:sldLayoutId id="2147483774" r:id="rId3"/>
    <p:sldLayoutId id="2147483779" r:id="rId4"/>
    <p:sldLayoutId id="2147483780" r:id="rId5"/>
    <p:sldLayoutId id="2147483773" r:id="rId6"/>
    <p:sldLayoutId id="2147483768" r:id="rId7"/>
    <p:sldLayoutId id="2147483770" r:id="rId8"/>
    <p:sldLayoutId id="2147483764" r:id="rId9"/>
    <p:sldLayoutId id="2147483775" r:id="rId10"/>
    <p:sldLayoutId id="2147483765" r:id="rId11"/>
    <p:sldLayoutId id="2147483778" r:id="rId12"/>
  </p:sldLayoutIdLst>
  <p:txStyles>
    <p:titleStyle>
      <a:lvl1pPr algn="l" defTabSz="914400" rtl="0" eaLnBrk="1" latinLnBrk="0" hangingPunct="1">
        <a:lnSpc>
          <a:spcPct val="90000"/>
        </a:lnSpc>
        <a:spcBef>
          <a:spcPct val="0"/>
        </a:spcBef>
        <a:buNone/>
        <a:defRPr sz="4400" b="0" i="0" kern="1200">
          <a:solidFill>
            <a:schemeClr val="tx1"/>
          </a:solidFill>
          <a:latin typeface="Arial" charset="0"/>
          <a:ea typeface="Arial" charset="0"/>
          <a:cs typeface="Arial" charset="0"/>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hyperlink" Target="https://gladstoneinstitutes.slack.com/archives/C0145F1L7QS" TargetMode="Externa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hyperlink" Target="https://www.surveymonkey.com/r/RRTZPTC" TargetMode="Externa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7.xml"/><Relationship Id="rId4" Type="http://schemas.openxmlformats.org/officeDocument/2006/relationships/image" Target="../media/image14.emf"/></Relationships>
</file>

<file path=ppt/slides/_rels/slide5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7.xml"/><Relationship Id="rId4" Type="http://schemas.openxmlformats.org/officeDocument/2006/relationships/image" Target="../media/image40.em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6DE0FB3-9B6E-D445-874E-8EE839C44E90}"/>
              </a:ext>
            </a:extLst>
          </p:cNvPr>
          <p:cNvSpPr>
            <a:spLocks noGrp="1"/>
          </p:cNvSpPr>
          <p:nvPr>
            <p:ph type="subTitle" idx="1"/>
          </p:nvPr>
        </p:nvSpPr>
        <p:spPr>
          <a:xfrm>
            <a:off x="1519616" y="5467527"/>
            <a:ext cx="9144000" cy="1253677"/>
          </a:xfrm>
        </p:spPr>
        <p:txBody>
          <a:bodyPr/>
          <a:lstStyle/>
          <a:p>
            <a:r>
              <a:rPr lang="en-US" dirty="0"/>
              <a:t>Reuben Thomas</a:t>
            </a:r>
          </a:p>
          <a:p>
            <a:r>
              <a:rPr lang="en-US" dirty="0"/>
              <a:t>Gladstone Bioinformatics Core</a:t>
            </a:r>
          </a:p>
          <a:p>
            <a:r>
              <a:rPr lang="en-US" dirty="0"/>
              <a:t>November 11/12, 2020</a:t>
            </a:r>
          </a:p>
        </p:txBody>
      </p:sp>
      <p:sp>
        <p:nvSpPr>
          <p:cNvPr id="3" name="Title 2">
            <a:extLst>
              <a:ext uri="{FF2B5EF4-FFF2-40B4-BE49-F238E27FC236}">
                <a16:creationId xmlns:a16="http://schemas.microsoft.com/office/drawing/2014/main" id="{B1812EBE-5CEF-B74D-8F6C-A1488CE2F4D5}"/>
              </a:ext>
            </a:extLst>
          </p:cNvPr>
          <p:cNvSpPr>
            <a:spLocks noGrp="1"/>
          </p:cNvSpPr>
          <p:nvPr>
            <p:ph type="ctrTitle"/>
          </p:nvPr>
        </p:nvSpPr>
        <p:spPr/>
        <p:txBody>
          <a:bodyPr/>
          <a:lstStyle/>
          <a:p>
            <a:r>
              <a:rPr lang="en-US" sz="4400" b="1" u="sng" dirty="0"/>
              <a:t>Session 3: </a:t>
            </a:r>
            <a:r>
              <a:rPr lang="en-US" sz="4400" b="1" dirty="0"/>
              <a:t>Single-cell RNA-seq</a:t>
            </a:r>
            <a:br>
              <a:rPr lang="en-US" sz="4400" dirty="0"/>
            </a:br>
            <a:r>
              <a:rPr lang="en-US" sz="4400" dirty="0"/>
              <a:t>Normalization, Batch Correction and Differential Expression</a:t>
            </a:r>
          </a:p>
        </p:txBody>
      </p:sp>
      <p:sp>
        <p:nvSpPr>
          <p:cNvPr id="4" name="Text Placeholder 3">
            <a:extLst>
              <a:ext uri="{FF2B5EF4-FFF2-40B4-BE49-F238E27FC236}">
                <a16:creationId xmlns:a16="http://schemas.microsoft.com/office/drawing/2014/main" id="{AE4346D5-06E0-2C42-B3E4-8BBFA4687BA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33009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We could use cluster as surrogate for cell-type</a:t>
            </a:r>
          </a:p>
        </p:txBody>
      </p:sp>
      <p:pic>
        <p:nvPicPr>
          <p:cNvPr id="4" name="Picture 3" descr="DataDredgin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552" y="1935239"/>
            <a:ext cx="4754638" cy="4754638"/>
          </a:xfrm>
          <a:prstGeom prst="rect">
            <a:avLst/>
          </a:prstGeom>
        </p:spPr>
      </p:pic>
      <p:sp>
        <p:nvSpPr>
          <p:cNvPr id="5" name="TextBox 4"/>
          <p:cNvSpPr txBox="1"/>
          <p:nvPr/>
        </p:nvSpPr>
        <p:spPr>
          <a:xfrm>
            <a:off x="7474857" y="3277793"/>
            <a:ext cx="914400" cy="914400"/>
          </a:xfrm>
          <a:prstGeom prst="rect">
            <a:avLst/>
          </a:prstGeom>
          <a:noFill/>
          <a:ln>
            <a:noFill/>
          </a:ln>
        </p:spPr>
        <p:txBody>
          <a:bodyPr wrap="none" rtlCol="0" anchor="ctr" anchorCtr="0">
            <a:noAutofit/>
          </a:bodyPr>
          <a:lstStyle/>
          <a:p>
            <a:pPr>
              <a:spcAft>
                <a:spcPts val="600"/>
              </a:spcAft>
            </a:pPr>
            <a:r>
              <a:rPr lang="en-US" sz="2000" b="1" dirty="0">
                <a:solidFill>
                  <a:srgbClr val="FF0000"/>
                </a:solidFill>
                <a:latin typeface="Helvetica" charset="0"/>
                <a:ea typeface="Times New Roman" charset="0"/>
                <a:cs typeface="Arial" charset="0"/>
              </a:rPr>
              <a:t>Cell-type ~ cluster</a:t>
            </a:r>
          </a:p>
        </p:txBody>
      </p:sp>
      <p:sp>
        <p:nvSpPr>
          <p:cNvPr id="6" name="TextBox 5"/>
          <p:cNvSpPr txBox="1"/>
          <p:nvPr/>
        </p:nvSpPr>
        <p:spPr>
          <a:xfrm>
            <a:off x="5890388" y="5503333"/>
            <a:ext cx="914400" cy="914400"/>
          </a:xfrm>
          <a:prstGeom prst="rect">
            <a:avLst/>
          </a:prstGeom>
          <a:noFill/>
          <a:ln>
            <a:noFill/>
          </a:ln>
        </p:spPr>
        <p:txBody>
          <a:bodyPr wrap="none" rtlCol="0" anchor="ctr" anchorCtr="0">
            <a:noAutofit/>
          </a:bodyPr>
          <a:lstStyle/>
          <a:p>
            <a:pPr>
              <a:spcAft>
                <a:spcPts val="600"/>
              </a:spcAft>
            </a:pPr>
            <a:r>
              <a:rPr lang="en-US" sz="2000" b="1" dirty="0">
                <a:latin typeface="Helvetica" charset="0"/>
                <a:ea typeface="Times New Roman" charset="0"/>
                <a:cs typeface="Arial" charset="0"/>
              </a:rPr>
              <a:t>Data dredging: </a:t>
            </a:r>
            <a:r>
              <a:rPr lang="en-US" sz="2000" i="1" dirty="0">
                <a:latin typeface="Helvetica" charset="0"/>
                <a:ea typeface="Times New Roman" charset="0"/>
                <a:cs typeface="Arial" charset="0"/>
              </a:rPr>
              <a:t>use the same data to define</a:t>
            </a:r>
          </a:p>
          <a:p>
            <a:pPr>
              <a:spcAft>
                <a:spcPts val="600"/>
              </a:spcAft>
            </a:pPr>
            <a:r>
              <a:rPr lang="en-US" sz="2000" i="1" dirty="0">
                <a:latin typeface="Helvetica" charset="0"/>
                <a:ea typeface="Times New Roman" charset="0"/>
                <a:cs typeface="Arial" charset="0"/>
              </a:rPr>
              <a:t>clusters of cells and differences in gene expression </a:t>
            </a:r>
          </a:p>
          <a:p>
            <a:pPr>
              <a:spcAft>
                <a:spcPts val="600"/>
              </a:spcAft>
            </a:pPr>
            <a:r>
              <a:rPr lang="en-US" sz="2000" i="1" dirty="0">
                <a:latin typeface="Helvetica" charset="0"/>
                <a:ea typeface="Times New Roman" charset="0"/>
                <a:cs typeface="Arial" charset="0"/>
              </a:rPr>
              <a:t>between these clusters </a:t>
            </a:r>
          </a:p>
        </p:txBody>
      </p:sp>
      <p:sp>
        <p:nvSpPr>
          <p:cNvPr id="7" name="TextBox 6"/>
          <p:cNvSpPr txBox="1"/>
          <p:nvPr/>
        </p:nvSpPr>
        <p:spPr>
          <a:xfrm>
            <a:off x="6942656" y="4818738"/>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Phosphate Inline"/>
                <a:ea typeface="Times New Roman" charset="0"/>
                <a:cs typeface="Phosphate Inline"/>
              </a:rPr>
              <a:t>WARNING 1:</a:t>
            </a:r>
          </a:p>
        </p:txBody>
      </p:sp>
    </p:spTree>
    <p:extLst>
      <p:ext uri="{BB962C8B-B14F-4D97-AF65-F5344CB8AC3E}">
        <p14:creationId xmlns:p14="http://schemas.microsoft.com/office/powerpoint/2010/main" val="2032515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Predictors of gene expression</a:t>
            </a:r>
          </a:p>
        </p:txBody>
      </p:sp>
      <p:grpSp>
        <p:nvGrpSpPr>
          <p:cNvPr id="2" name="Group 1"/>
          <p:cNvGrpSpPr/>
          <p:nvPr/>
        </p:nvGrpSpPr>
        <p:grpSpPr>
          <a:xfrm>
            <a:off x="2737827" y="1854685"/>
            <a:ext cx="6197806" cy="4709072"/>
            <a:chOff x="2737827" y="1854685"/>
            <a:chExt cx="6197806" cy="4709072"/>
          </a:xfrm>
        </p:grpSpPr>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Cell-type</a:t>
                </a:r>
              </a:p>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73783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Predictors of gene expression</a:t>
            </a:r>
          </a:p>
        </p:txBody>
      </p:sp>
      <p:grpSp>
        <p:nvGrpSpPr>
          <p:cNvPr id="5" name="Group 4"/>
          <p:cNvGrpSpPr/>
          <p:nvPr/>
        </p:nvGrpSpPr>
        <p:grpSpPr>
          <a:xfrm>
            <a:off x="1395025" y="2545498"/>
            <a:ext cx="9449881" cy="3193615"/>
            <a:chOff x="651348" y="2970073"/>
            <a:chExt cx="9449881" cy="3193615"/>
          </a:xfrm>
        </p:grpSpPr>
        <p:grpSp>
          <p:nvGrpSpPr>
            <p:cNvPr id="2" name="Group 1"/>
            <p:cNvGrpSpPr/>
            <p:nvPr/>
          </p:nvGrpSpPr>
          <p:grpSpPr>
            <a:xfrm>
              <a:off x="651348" y="2970073"/>
              <a:ext cx="3884521" cy="3177277"/>
              <a:chOff x="2737827" y="1854685"/>
              <a:chExt cx="6197806" cy="4709072"/>
            </a:xfrm>
          </p:grpSpPr>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 name="TextBox 3"/>
            <p:cNvSpPr txBox="1"/>
            <p:nvPr/>
          </p:nvSpPr>
          <p:spPr>
            <a:xfrm>
              <a:off x="4868484" y="3930741"/>
              <a:ext cx="914400" cy="914400"/>
            </a:xfrm>
            <a:prstGeom prst="rect">
              <a:avLst/>
            </a:prstGeom>
            <a:noFill/>
            <a:ln>
              <a:noFill/>
            </a:ln>
          </p:spPr>
          <p:txBody>
            <a:bodyPr wrap="none" rtlCol="0" anchor="ctr" anchorCtr="0">
              <a:noAutofit/>
            </a:bodyPr>
            <a:lstStyle/>
            <a:p>
              <a:pPr>
                <a:spcAft>
                  <a:spcPts val="600"/>
                </a:spcAft>
              </a:pPr>
              <a:r>
                <a:rPr lang="mr-IN" sz="2000" dirty="0">
                  <a:latin typeface="Helvetica" charset="0"/>
                  <a:ea typeface="Times New Roman" charset="0"/>
                  <a:cs typeface="Arial" charset="0"/>
                </a:rPr>
                <a:t>……</a:t>
              </a:r>
              <a:r>
                <a:rPr lang="en-US" sz="2000" dirty="0">
                  <a:latin typeface="Helvetica" charset="0"/>
                  <a:ea typeface="Times New Roman" charset="0"/>
                  <a:cs typeface="Arial" charset="0"/>
                </a:rPr>
                <a:t>..</a:t>
              </a:r>
            </a:p>
          </p:txBody>
        </p:sp>
        <p:grpSp>
          <p:nvGrpSpPr>
            <p:cNvPr id="35" name="Group 34"/>
            <p:cNvGrpSpPr/>
            <p:nvPr/>
          </p:nvGrpSpPr>
          <p:grpSpPr>
            <a:xfrm>
              <a:off x="6216708" y="2986411"/>
              <a:ext cx="3884521" cy="3177277"/>
              <a:chOff x="2737827" y="1854685"/>
              <a:chExt cx="6197806" cy="4709072"/>
            </a:xfrm>
          </p:grpSpPr>
          <p:grpSp>
            <p:nvGrpSpPr>
              <p:cNvPr id="37" name="Group 36"/>
              <p:cNvGrpSpPr/>
              <p:nvPr/>
            </p:nvGrpSpPr>
            <p:grpSpPr>
              <a:xfrm>
                <a:off x="7151531" y="3592062"/>
                <a:ext cx="1784102" cy="914400"/>
                <a:chOff x="4641692" y="4045607"/>
                <a:chExt cx="1784102" cy="914400"/>
              </a:xfrm>
            </p:grpSpPr>
            <p:sp>
              <p:nvSpPr>
                <p:cNvPr id="57" name="Oval 5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Box 5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7000</a:t>
                  </a:r>
                </a:p>
              </p:txBody>
            </p:sp>
          </p:grpSp>
          <p:grpSp>
            <p:nvGrpSpPr>
              <p:cNvPr id="39" name="Group 38"/>
              <p:cNvGrpSpPr/>
              <p:nvPr/>
            </p:nvGrpSpPr>
            <p:grpSpPr>
              <a:xfrm>
                <a:off x="2737827" y="1854685"/>
                <a:ext cx="1784102" cy="914400"/>
                <a:chOff x="4641692" y="4045607"/>
                <a:chExt cx="1784102" cy="914400"/>
              </a:xfrm>
            </p:grpSpPr>
            <p:sp>
              <p:nvSpPr>
                <p:cNvPr id="55" name="Oval 54"/>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40" name="Group 39"/>
              <p:cNvGrpSpPr/>
              <p:nvPr/>
            </p:nvGrpSpPr>
            <p:grpSpPr>
              <a:xfrm>
                <a:off x="2737827" y="3134862"/>
                <a:ext cx="1784102" cy="914400"/>
                <a:chOff x="4641692" y="4045607"/>
                <a:chExt cx="1784102" cy="914400"/>
              </a:xfrm>
            </p:grpSpPr>
            <p:sp>
              <p:nvSpPr>
                <p:cNvPr id="53" name="Oval 5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41" name="Group 40"/>
              <p:cNvGrpSpPr/>
              <p:nvPr/>
            </p:nvGrpSpPr>
            <p:grpSpPr>
              <a:xfrm>
                <a:off x="2737827" y="4470153"/>
                <a:ext cx="1784102" cy="914400"/>
                <a:chOff x="4641692" y="4045607"/>
                <a:chExt cx="1784102" cy="914400"/>
              </a:xfrm>
            </p:grpSpPr>
            <p:sp>
              <p:nvSpPr>
                <p:cNvPr id="51" name="Oval 50"/>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43" name="Group 42"/>
              <p:cNvGrpSpPr/>
              <p:nvPr/>
            </p:nvGrpSpPr>
            <p:grpSpPr>
              <a:xfrm>
                <a:off x="2783184" y="5649357"/>
                <a:ext cx="1784102" cy="914400"/>
                <a:chOff x="4641692" y="4045607"/>
                <a:chExt cx="1784102" cy="914400"/>
              </a:xfrm>
            </p:grpSpPr>
            <p:sp>
              <p:nvSpPr>
                <p:cNvPr id="49" name="Oval 48"/>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p:txBody>
            </p:sp>
          </p:grpSp>
          <p:cxnSp>
            <p:nvCxnSpPr>
              <p:cNvPr id="45" name="Straight Arrow Connector 44"/>
              <p:cNvCxnSpPr>
                <a:stCxn id="55"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53" idx="6"/>
                <a:endCxn id="57"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9" idx="6"/>
                <a:endCxn id="57"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51"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grpSp>
      <p:sp>
        <p:nvSpPr>
          <p:cNvPr id="6" name="TextBox 5"/>
          <p:cNvSpPr txBox="1"/>
          <p:nvPr/>
        </p:nvSpPr>
        <p:spPr>
          <a:xfrm>
            <a:off x="1536143" y="1751160"/>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Gene1</a:t>
            </a:r>
          </a:p>
        </p:txBody>
      </p:sp>
      <p:sp>
        <p:nvSpPr>
          <p:cNvPr id="59" name="TextBox 58"/>
          <p:cNvSpPr txBox="1"/>
          <p:nvPr/>
        </p:nvSpPr>
        <p:spPr>
          <a:xfrm>
            <a:off x="7035353" y="1751160"/>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Gene 7000</a:t>
            </a:r>
          </a:p>
        </p:txBody>
      </p:sp>
    </p:spTree>
    <p:extLst>
      <p:ext uri="{BB962C8B-B14F-4D97-AF65-F5344CB8AC3E}">
        <p14:creationId xmlns:p14="http://schemas.microsoft.com/office/powerpoint/2010/main" val="2684746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Distribution of p-values across all genes and reproducibility</a:t>
            </a:r>
            <a:r>
              <a:rPr lang="en-US" b="1" i="1" dirty="0"/>
              <a:t>(simulated data)</a:t>
            </a:r>
          </a:p>
        </p:txBody>
      </p:sp>
      <p:pic>
        <p:nvPicPr>
          <p:cNvPr id="6" name="Picture 5" descr="HistogramOfPValues_n_ 30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2" y="2907692"/>
            <a:ext cx="3950306" cy="3950306"/>
          </a:xfrm>
          <a:prstGeom prst="rect">
            <a:avLst/>
          </a:prstGeom>
        </p:spPr>
      </p:pic>
      <p:pic>
        <p:nvPicPr>
          <p:cNvPr id="2" name="Picture 1" descr="ScatterOfFoldChangesRepeatedExperiments_n_ 30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6086" y="2895608"/>
            <a:ext cx="3962390" cy="3962390"/>
          </a:xfrm>
          <a:prstGeom prst="rect">
            <a:avLst/>
          </a:prstGeom>
        </p:spPr>
      </p:pic>
      <p:sp>
        <p:nvSpPr>
          <p:cNvPr id="7" name="TextBox 6"/>
          <p:cNvSpPr txBox="1"/>
          <p:nvPr/>
        </p:nvSpPr>
        <p:spPr>
          <a:xfrm>
            <a:off x="8200579" y="3773714"/>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Log odds ratio of the same gene </a:t>
            </a:r>
          </a:p>
          <a:p>
            <a:pPr>
              <a:spcAft>
                <a:spcPts val="600"/>
              </a:spcAft>
            </a:pPr>
            <a:r>
              <a:rPr lang="en-US" sz="2000" dirty="0">
                <a:latin typeface="Helvetica" charset="0"/>
                <a:ea typeface="Times New Roman" charset="0"/>
                <a:cs typeface="Arial" charset="0"/>
              </a:rPr>
              <a:t>having a </a:t>
            </a:r>
            <a:r>
              <a:rPr lang="en-US" sz="2000" dirty="0" err="1">
                <a:latin typeface="Helvetica" charset="0"/>
                <a:ea typeface="Times New Roman" charset="0"/>
                <a:cs typeface="Arial" charset="0"/>
              </a:rPr>
              <a:t>logFC</a:t>
            </a:r>
            <a:r>
              <a:rPr lang="en-US" sz="2000" dirty="0">
                <a:latin typeface="Helvetica" charset="0"/>
                <a:ea typeface="Times New Roman" charset="0"/>
                <a:cs typeface="Arial" charset="0"/>
              </a:rPr>
              <a:t> &gt; 1 in two</a:t>
            </a:r>
          </a:p>
          <a:p>
            <a:pPr>
              <a:spcAft>
                <a:spcPts val="600"/>
              </a:spcAft>
            </a:pPr>
            <a:r>
              <a:rPr lang="en-US" sz="2000" dirty="0">
                <a:latin typeface="Helvetica" charset="0"/>
                <a:ea typeface="Times New Roman" charset="0"/>
                <a:cs typeface="Arial" charset="0"/>
              </a:rPr>
              <a:t> independent experiments = 8</a:t>
            </a:r>
          </a:p>
        </p:txBody>
      </p:sp>
      <p:sp>
        <p:nvSpPr>
          <p:cNvPr id="4" name="TextBox 3">
            <a:extLst>
              <a:ext uri="{FF2B5EF4-FFF2-40B4-BE49-F238E27FC236}">
                <a16:creationId xmlns:a16="http://schemas.microsoft.com/office/drawing/2014/main" id="{235A6786-9D8C-0D42-AB19-981A6C4E4D9B}"/>
              </a:ext>
            </a:extLst>
          </p:cNvPr>
          <p:cNvSpPr txBox="1"/>
          <p:nvPr/>
        </p:nvSpPr>
        <p:spPr>
          <a:xfrm>
            <a:off x="2004205" y="1981208"/>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We would like for our claims to reproducible across repeated experiments!</a:t>
            </a:r>
          </a:p>
        </p:txBody>
      </p:sp>
    </p:spTree>
    <p:extLst>
      <p:ext uri="{BB962C8B-B14F-4D97-AF65-F5344CB8AC3E}">
        <p14:creationId xmlns:p14="http://schemas.microsoft.com/office/powerpoint/2010/main" val="217307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dirty="0"/>
              <a:t>Primer on statistics</a:t>
            </a:r>
          </a:p>
          <a:p>
            <a:r>
              <a:rPr lang="en-US" sz="2000" b="1" dirty="0"/>
              <a:t>Normalization</a:t>
            </a:r>
          </a:p>
          <a:p>
            <a:pPr lvl="1"/>
            <a:r>
              <a:rPr lang="en-US" sz="2000" b="1"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3315276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0DF8BA-39E3-ED47-AC5F-4F12DA0E3136}"/>
              </a:ext>
            </a:extLst>
          </p:cNvPr>
          <p:cNvSpPr>
            <a:spLocks noGrp="1"/>
          </p:cNvSpPr>
          <p:nvPr>
            <p:ph type="body" sz="quarter" idx="10"/>
          </p:nvPr>
        </p:nvSpPr>
        <p:spPr>
          <a:xfrm>
            <a:off x="838200" y="1876483"/>
            <a:ext cx="10515600" cy="5201424"/>
          </a:xfrm>
        </p:spPr>
        <p:txBody>
          <a:bodyPr/>
          <a:lstStyle/>
          <a:p>
            <a:r>
              <a:rPr lang="en-US" dirty="0"/>
              <a:t>We would like to minimize variation/bias in gene expression due to technical and unwanted biological sources</a:t>
            </a:r>
          </a:p>
          <a:p>
            <a:r>
              <a:rPr lang="en-US" dirty="0"/>
              <a:t>Significance of conclusions will be questioned if one does perform these steps</a:t>
            </a:r>
          </a:p>
          <a:p>
            <a:r>
              <a:rPr lang="en-US" dirty="0"/>
              <a:t>RNA-seq counts are representative of RELATIVE and NOT ABSOLUTE levels of gene expression</a:t>
            </a:r>
          </a:p>
          <a:p>
            <a:pPr lvl="1"/>
            <a:r>
              <a:rPr lang="en-US" dirty="0"/>
              <a:t>Covid-19 sample1 in USA has body temperature 102 while </a:t>
            </a:r>
          </a:p>
          <a:p>
            <a:pPr marL="457200" lvl="1" indent="0">
              <a:buNone/>
            </a:pPr>
            <a:r>
              <a:rPr lang="en-US" dirty="0"/>
              <a:t>    Covid-19 sample2 in UK    has body temperature 39.</a:t>
            </a:r>
          </a:p>
          <a:p>
            <a:pPr lvl="1"/>
            <a:r>
              <a:rPr lang="en-US" dirty="0"/>
              <a:t>Gata4 gene has 103 read counts in replicate 1 at E9.5, </a:t>
            </a:r>
          </a:p>
          <a:p>
            <a:pPr marL="457200" lvl="1" indent="0">
              <a:buNone/>
            </a:pPr>
            <a:r>
              <a:rPr lang="en-US" dirty="0"/>
              <a:t>                        has 576 read counts in replicate 3 at E11.5</a:t>
            </a:r>
          </a:p>
          <a:p>
            <a:endParaRPr lang="en-US" dirty="0"/>
          </a:p>
          <a:p>
            <a:endParaRPr lang="en-US" dirty="0"/>
          </a:p>
        </p:txBody>
      </p:sp>
      <p:sp>
        <p:nvSpPr>
          <p:cNvPr id="3" name="Title 2">
            <a:extLst>
              <a:ext uri="{FF2B5EF4-FFF2-40B4-BE49-F238E27FC236}">
                <a16:creationId xmlns:a16="http://schemas.microsoft.com/office/drawing/2014/main" id="{AC9B56AB-9184-EA4A-BC33-EF2FE187326E}"/>
              </a:ext>
            </a:extLst>
          </p:cNvPr>
          <p:cNvSpPr>
            <a:spLocks noGrp="1"/>
          </p:cNvSpPr>
          <p:nvPr>
            <p:ph type="title"/>
          </p:nvPr>
        </p:nvSpPr>
        <p:spPr/>
        <p:txBody>
          <a:bodyPr/>
          <a:lstStyle/>
          <a:p>
            <a:r>
              <a:rPr lang="en-US" dirty="0"/>
              <a:t>Why all this fuss about normalization and batch correction?</a:t>
            </a:r>
          </a:p>
        </p:txBody>
      </p:sp>
    </p:spTree>
    <p:extLst>
      <p:ext uri="{BB962C8B-B14F-4D97-AF65-F5344CB8AC3E}">
        <p14:creationId xmlns:p14="http://schemas.microsoft.com/office/powerpoint/2010/main" val="2040882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656492-6FD8-1C4C-9971-83EE44BB0472}"/>
              </a:ext>
            </a:extLst>
          </p:cNvPr>
          <p:cNvSpPr>
            <a:spLocks noGrp="1"/>
          </p:cNvSpPr>
          <p:nvPr>
            <p:ph type="body" sz="quarter" idx="10"/>
          </p:nvPr>
        </p:nvSpPr>
        <p:spPr>
          <a:xfrm>
            <a:off x="838200" y="1876483"/>
            <a:ext cx="10515600" cy="4003147"/>
          </a:xfrm>
        </p:spPr>
        <p:txBody>
          <a:bodyPr/>
          <a:lstStyle/>
          <a:p>
            <a:r>
              <a:rPr lang="en-US" b="1" u="sng" dirty="0"/>
              <a:t>Normalization</a:t>
            </a:r>
            <a:r>
              <a:rPr lang="en-US" dirty="0"/>
              <a:t> aims to remove/reduce </a:t>
            </a:r>
            <a:r>
              <a:rPr lang="en-US" u="sng" dirty="0"/>
              <a:t>technical</a:t>
            </a:r>
            <a:r>
              <a:rPr lang="en-US" dirty="0"/>
              <a:t> sources of variation</a:t>
            </a:r>
          </a:p>
          <a:p>
            <a:r>
              <a:rPr lang="en-US" u="sng" dirty="0"/>
              <a:t>Technical</a:t>
            </a:r>
            <a:r>
              <a:rPr lang="en-US" dirty="0"/>
              <a:t> sources: </a:t>
            </a:r>
            <a:r>
              <a:rPr lang="en-US" i="1" dirty="0"/>
              <a:t>sequencing depth</a:t>
            </a:r>
            <a:r>
              <a:rPr lang="en-US" dirty="0"/>
              <a:t>, </a:t>
            </a:r>
            <a:r>
              <a:rPr lang="en-US" i="1" dirty="0"/>
              <a:t>cDNA capture</a:t>
            </a:r>
            <a:r>
              <a:rPr lang="en-US" dirty="0"/>
              <a:t> or </a:t>
            </a:r>
            <a:r>
              <a:rPr lang="en-US" i="1" dirty="0"/>
              <a:t>PCR amplification efficiency </a:t>
            </a:r>
            <a:r>
              <a:rPr lang="en-US" dirty="0"/>
              <a:t>across cells</a:t>
            </a:r>
          </a:p>
          <a:p>
            <a:r>
              <a:rPr lang="en-US" dirty="0"/>
              <a:t>Technical sources tend to affect all genes</a:t>
            </a:r>
          </a:p>
          <a:p>
            <a:r>
              <a:rPr lang="en-US" b="1" u="sng" dirty="0"/>
              <a:t>Batch effects</a:t>
            </a:r>
            <a:r>
              <a:rPr lang="en-US" dirty="0"/>
              <a:t> aims to remove both technical and biological sources of variations arising due to processing in different batches</a:t>
            </a:r>
          </a:p>
          <a:p>
            <a:r>
              <a:rPr lang="en-US" dirty="0"/>
              <a:t>Batch effects may not affect all genes equally</a:t>
            </a:r>
          </a:p>
        </p:txBody>
      </p:sp>
      <p:sp>
        <p:nvSpPr>
          <p:cNvPr id="3" name="Title 2">
            <a:extLst>
              <a:ext uri="{FF2B5EF4-FFF2-40B4-BE49-F238E27FC236}">
                <a16:creationId xmlns:a16="http://schemas.microsoft.com/office/drawing/2014/main" id="{D0733F05-B57A-3245-9047-17B14EB01553}"/>
              </a:ext>
            </a:extLst>
          </p:cNvPr>
          <p:cNvSpPr>
            <a:spLocks noGrp="1"/>
          </p:cNvSpPr>
          <p:nvPr>
            <p:ph type="title"/>
          </p:nvPr>
        </p:nvSpPr>
        <p:spPr/>
        <p:txBody>
          <a:bodyPr/>
          <a:lstStyle/>
          <a:p>
            <a:r>
              <a:rPr lang="en-US" dirty="0"/>
              <a:t>Normalization vs batch effects</a:t>
            </a:r>
          </a:p>
        </p:txBody>
      </p:sp>
    </p:spTree>
    <p:extLst>
      <p:ext uri="{BB962C8B-B14F-4D97-AF65-F5344CB8AC3E}">
        <p14:creationId xmlns:p14="http://schemas.microsoft.com/office/powerpoint/2010/main" val="15302745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EDAE95-5F66-DD48-9510-F3E4A422E15C}"/>
              </a:ext>
            </a:extLst>
          </p:cNvPr>
          <p:cNvPicPr>
            <a:picLocks noChangeAspect="1"/>
          </p:cNvPicPr>
          <p:nvPr/>
        </p:nvPicPr>
        <p:blipFill>
          <a:blip r:embed="rId3"/>
          <a:stretch>
            <a:fillRect/>
          </a:stretch>
        </p:blipFill>
        <p:spPr>
          <a:xfrm>
            <a:off x="698500" y="-60433"/>
            <a:ext cx="10795000" cy="5486400"/>
          </a:xfrm>
          <a:prstGeom prst="rect">
            <a:avLst/>
          </a:prstGeom>
        </p:spPr>
      </p:pic>
      <p:sp>
        <p:nvSpPr>
          <p:cNvPr id="2" name="TextBox 1">
            <a:extLst>
              <a:ext uri="{FF2B5EF4-FFF2-40B4-BE49-F238E27FC236}">
                <a16:creationId xmlns:a16="http://schemas.microsoft.com/office/drawing/2014/main" id="{6ADAFC17-AC05-F440-9DF2-9FEF84F0011F}"/>
              </a:ext>
            </a:extLst>
          </p:cNvPr>
          <p:cNvSpPr txBox="1"/>
          <p:nvPr/>
        </p:nvSpPr>
        <p:spPr>
          <a:xfrm>
            <a:off x="157655" y="5804338"/>
            <a:ext cx="914400" cy="914400"/>
          </a:xfrm>
          <a:prstGeom prst="rect">
            <a:avLst/>
          </a:prstGeom>
          <a:noFill/>
          <a:ln>
            <a:noFill/>
          </a:ln>
        </p:spPr>
        <p:txBody>
          <a:bodyPr wrap="none" rtlCol="0" anchor="ctr" anchorCtr="0">
            <a:noAutofit/>
          </a:bodyPr>
          <a:lstStyle/>
          <a:p>
            <a:pPr>
              <a:spcAft>
                <a:spcPts val="600"/>
              </a:spcAft>
            </a:pPr>
            <a:r>
              <a:rPr lang="en-US" sz="2000" b="1" dirty="0">
                <a:latin typeface="Helvetica" charset="0"/>
                <a:ea typeface="Times New Roman" charset="0"/>
                <a:cs typeface="Arial" charset="0"/>
              </a:rPr>
              <a:t>Red/Blue: </a:t>
            </a:r>
            <a:r>
              <a:rPr lang="en-US" sz="2000" dirty="0">
                <a:latin typeface="Helvetica" charset="0"/>
                <a:ea typeface="Times New Roman" charset="0"/>
                <a:cs typeface="Arial" charset="0"/>
              </a:rPr>
              <a:t>different biological conditions</a:t>
            </a:r>
          </a:p>
          <a:p>
            <a:pPr>
              <a:spcAft>
                <a:spcPts val="600"/>
              </a:spcAft>
            </a:pPr>
            <a:r>
              <a:rPr lang="en-US" sz="2000" b="1" dirty="0">
                <a:latin typeface="Helvetica" charset="0"/>
                <a:ea typeface="Times New Roman" charset="0"/>
                <a:cs typeface="Arial" charset="0"/>
              </a:rPr>
              <a:t>Shade of color: </a:t>
            </a:r>
            <a:r>
              <a:rPr lang="en-US" sz="2000" dirty="0">
                <a:latin typeface="Helvetica" charset="0"/>
                <a:ea typeface="Times New Roman" charset="0"/>
                <a:cs typeface="Arial" charset="0"/>
              </a:rPr>
              <a:t>library prep date</a:t>
            </a:r>
          </a:p>
          <a:p>
            <a:pPr>
              <a:spcAft>
                <a:spcPts val="600"/>
              </a:spcAft>
            </a:pPr>
            <a:r>
              <a:rPr lang="en-US" sz="2000" b="1" dirty="0">
                <a:latin typeface="Helvetica" charset="0"/>
                <a:ea typeface="Times New Roman" charset="0"/>
                <a:cs typeface="Arial" charset="0"/>
              </a:rPr>
              <a:t>Circles and Triangles: </a:t>
            </a:r>
            <a:r>
              <a:rPr lang="en-US" sz="2000" dirty="0">
                <a:latin typeface="Helvetica" charset="0"/>
                <a:ea typeface="Times New Roman" charset="0"/>
                <a:cs typeface="Arial" charset="0"/>
              </a:rPr>
              <a:t>two different flow cells</a:t>
            </a:r>
          </a:p>
        </p:txBody>
      </p:sp>
    </p:spTree>
    <p:extLst>
      <p:ext uri="{BB962C8B-B14F-4D97-AF65-F5344CB8AC3E}">
        <p14:creationId xmlns:p14="http://schemas.microsoft.com/office/powerpoint/2010/main" val="3933657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0BECA6-B672-8E4E-BF8E-85822B1A70EE}"/>
              </a:ext>
            </a:extLst>
          </p:cNvPr>
          <p:cNvSpPr>
            <a:spLocks noGrp="1"/>
          </p:cNvSpPr>
          <p:nvPr>
            <p:ph type="body" sz="quarter" idx="10"/>
          </p:nvPr>
        </p:nvSpPr>
        <p:spPr>
          <a:xfrm>
            <a:off x="838200" y="1876483"/>
            <a:ext cx="10515600" cy="1973874"/>
          </a:xfrm>
        </p:spPr>
        <p:txBody>
          <a:bodyPr/>
          <a:lstStyle/>
          <a:p>
            <a:r>
              <a:rPr lang="en-US" dirty="0"/>
              <a:t>Effects performance in all essential questions asked of data</a:t>
            </a:r>
          </a:p>
          <a:p>
            <a:pPr lvl="1"/>
            <a:r>
              <a:rPr lang="en-US" dirty="0"/>
              <a:t>Cell-type/cluster identification</a:t>
            </a:r>
          </a:p>
          <a:p>
            <a:pPr lvl="1"/>
            <a:r>
              <a:rPr lang="en-US" dirty="0"/>
              <a:t>Low-dimensional representation</a:t>
            </a:r>
          </a:p>
          <a:p>
            <a:pPr lvl="1"/>
            <a:r>
              <a:rPr lang="en-US" dirty="0"/>
              <a:t>Differential expression analyses</a:t>
            </a:r>
          </a:p>
          <a:p>
            <a:pPr lvl="1"/>
            <a:r>
              <a:rPr lang="en-US" dirty="0"/>
              <a:t>Trajectory analysis</a:t>
            </a:r>
          </a:p>
        </p:txBody>
      </p:sp>
      <p:sp>
        <p:nvSpPr>
          <p:cNvPr id="3" name="Title 2">
            <a:extLst>
              <a:ext uri="{FF2B5EF4-FFF2-40B4-BE49-F238E27FC236}">
                <a16:creationId xmlns:a16="http://schemas.microsoft.com/office/drawing/2014/main" id="{99957F09-9646-AA4C-A8E6-C8195BEE1167}"/>
              </a:ext>
            </a:extLst>
          </p:cNvPr>
          <p:cNvSpPr>
            <a:spLocks noGrp="1"/>
          </p:cNvSpPr>
          <p:nvPr>
            <p:ph type="title"/>
          </p:nvPr>
        </p:nvSpPr>
        <p:spPr/>
        <p:txBody>
          <a:bodyPr/>
          <a:lstStyle/>
          <a:p>
            <a:r>
              <a:rPr lang="en-US" dirty="0"/>
              <a:t>Why normalize for </a:t>
            </a:r>
            <a:r>
              <a:rPr lang="en-US" dirty="0" err="1"/>
              <a:t>scRNA</a:t>
            </a:r>
            <a:r>
              <a:rPr lang="en-US" dirty="0"/>
              <a:t>-seq</a:t>
            </a:r>
          </a:p>
        </p:txBody>
      </p:sp>
    </p:spTree>
    <p:extLst>
      <p:ext uri="{BB962C8B-B14F-4D97-AF65-F5344CB8AC3E}">
        <p14:creationId xmlns:p14="http://schemas.microsoft.com/office/powerpoint/2010/main" val="148142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AAD0A0-BDA2-7548-9560-0B463F300367}"/>
              </a:ext>
            </a:extLst>
          </p:cNvPr>
          <p:cNvSpPr>
            <a:spLocks noGrp="1"/>
          </p:cNvSpPr>
          <p:nvPr>
            <p:ph type="body" sz="quarter" idx="10"/>
          </p:nvPr>
        </p:nvSpPr>
        <p:spPr>
          <a:xfrm>
            <a:off x="838200" y="1876483"/>
            <a:ext cx="10515600" cy="2839752"/>
          </a:xfrm>
        </p:spPr>
        <p:txBody>
          <a:bodyPr/>
          <a:lstStyle/>
          <a:p>
            <a:pPr marL="514350" indent="-514350">
              <a:buFont typeface="+mj-lt"/>
              <a:buAutoNum type="arabicPeriod"/>
            </a:pPr>
            <a:r>
              <a:rPr lang="en-US" b="1" dirty="0"/>
              <a:t>Library-size normalization</a:t>
            </a:r>
            <a:r>
              <a:rPr lang="en-US" dirty="0"/>
              <a:t>: </a:t>
            </a:r>
            <a:r>
              <a:rPr lang="en-US" i="1" dirty="0" err="1"/>
              <a:t>LogNormalize</a:t>
            </a:r>
            <a:r>
              <a:rPr lang="en-US" dirty="0"/>
              <a:t> in Seurat</a:t>
            </a:r>
          </a:p>
          <a:p>
            <a:pPr marL="514350" indent="-514350">
              <a:buFont typeface="+mj-lt"/>
              <a:buAutoNum type="arabicPeriod"/>
            </a:pPr>
            <a:r>
              <a:rPr lang="en-US" b="1" dirty="0"/>
              <a:t>Deconvolution normalization</a:t>
            </a:r>
            <a:r>
              <a:rPr lang="en-US" dirty="0"/>
              <a:t>: </a:t>
            </a:r>
            <a:r>
              <a:rPr lang="en-US" i="1" dirty="0"/>
              <a:t>scran</a:t>
            </a:r>
            <a:r>
              <a:rPr lang="en-US" dirty="0"/>
              <a:t> Bioconductor package</a:t>
            </a:r>
          </a:p>
          <a:p>
            <a:pPr marL="514350" indent="-514350">
              <a:buFont typeface="+mj-lt"/>
              <a:buAutoNum type="arabicPeriod"/>
            </a:pPr>
            <a:r>
              <a:rPr lang="en-US" b="1" dirty="0"/>
              <a:t>Spike-in normalization</a:t>
            </a:r>
          </a:p>
          <a:p>
            <a:pPr marL="514350" indent="-514350">
              <a:buFont typeface="+mj-lt"/>
              <a:buAutoNum type="arabicPeriod"/>
            </a:pPr>
            <a:r>
              <a:rPr lang="en-US" b="1" dirty="0"/>
              <a:t>Variance stabilizing transform-based normalization</a:t>
            </a:r>
            <a:r>
              <a:rPr lang="en-US" dirty="0"/>
              <a:t>: </a:t>
            </a:r>
            <a:r>
              <a:rPr lang="en-US" i="1" dirty="0" err="1"/>
              <a:t>sctransform</a:t>
            </a:r>
            <a:r>
              <a:rPr lang="en-US" dirty="0"/>
              <a:t> in Seurat</a:t>
            </a:r>
          </a:p>
          <a:p>
            <a:endParaRPr lang="en-US" dirty="0"/>
          </a:p>
        </p:txBody>
      </p:sp>
      <p:sp>
        <p:nvSpPr>
          <p:cNvPr id="3" name="Title 2">
            <a:extLst>
              <a:ext uri="{FF2B5EF4-FFF2-40B4-BE49-F238E27FC236}">
                <a16:creationId xmlns:a16="http://schemas.microsoft.com/office/drawing/2014/main" id="{64A39CE2-2FF8-B642-8DFA-B8A78BF8CF71}"/>
              </a:ext>
            </a:extLst>
          </p:cNvPr>
          <p:cNvSpPr>
            <a:spLocks noGrp="1"/>
          </p:cNvSpPr>
          <p:nvPr>
            <p:ph type="title"/>
          </p:nvPr>
        </p:nvSpPr>
        <p:spPr/>
        <p:txBody>
          <a:bodyPr/>
          <a:lstStyle/>
          <a:p>
            <a:r>
              <a:rPr lang="en-US" dirty="0"/>
              <a:t>Four main classes of normalization</a:t>
            </a:r>
          </a:p>
        </p:txBody>
      </p:sp>
    </p:spTree>
    <p:extLst>
      <p:ext uri="{BB962C8B-B14F-4D97-AF65-F5344CB8AC3E}">
        <p14:creationId xmlns:p14="http://schemas.microsoft.com/office/powerpoint/2010/main" val="1396541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4836833"/>
          </a:xfrm>
        </p:spPr>
        <p:txBody>
          <a:bodyPr/>
          <a:lstStyle/>
          <a:p>
            <a:r>
              <a:rPr lang="en-US" sz="2000" b="1" dirty="0"/>
              <a:t>Main messages</a:t>
            </a:r>
          </a:p>
          <a:p>
            <a:r>
              <a:rPr lang="en-US" sz="2000" dirty="0"/>
              <a:t>Introduce the data and the research questions</a:t>
            </a:r>
          </a:p>
          <a:p>
            <a:r>
              <a:rPr lang="en-US" sz="2000"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3051685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AAD0A0-BDA2-7548-9560-0B463F300367}"/>
              </a:ext>
            </a:extLst>
          </p:cNvPr>
          <p:cNvSpPr>
            <a:spLocks noGrp="1"/>
          </p:cNvSpPr>
          <p:nvPr>
            <p:ph type="body" sz="quarter" idx="10"/>
          </p:nvPr>
        </p:nvSpPr>
        <p:spPr>
          <a:xfrm>
            <a:off x="838200" y="1876483"/>
            <a:ext cx="10515600" cy="3227550"/>
          </a:xfrm>
        </p:spPr>
        <p:txBody>
          <a:bodyPr/>
          <a:lstStyle/>
          <a:p>
            <a:r>
              <a:rPr lang="en-US" u="sng" dirty="0"/>
              <a:t>E.g.</a:t>
            </a:r>
            <a:r>
              <a:rPr lang="en-US" dirty="0"/>
              <a:t>: </a:t>
            </a:r>
            <a:r>
              <a:rPr lang="en-US" i="1" dirty="0" err="1"/>
              <a:t>LogNormalize</a:t>
            </a:r>
            <a:r>
              <a:rPr lang="en-US" dirty="0"/>
              <a:t> in Seurat</a:t>
            </a:r>
          </a:p>
          <a:p>
            <a:r>
              <a:rPr lang="en-US" u="sng" dirty="0"/>
              <a:t>Assumption</a:t>
            </a:r>
            <a:r>
              <a:rPr lang="en-US" dirty="0"/>
              <a:t>: No “imbalance” in the DE genes between any pair of cells or no heterogeneity in the data</a:t>
            </a:r>
          </a:p>
          <a:p>
            <a:r>
              <a:rPr lang="en-US" u="sng" dirty="0"/>
              <a:t>Advantages</a:t>
            </a:r>
            <a:r>
              <a:rPr lang="en-US" dirty="0"/>
              <a:t>: Simple to understand, quick to implement</a:t>
            </a:r>
          </a:p>
          <a:p>
            <a:r>
              <a:rPr lang="en-US" u="sng" dirty="0"/>
              <a:t>Disadvantages</a:t>
            </a:r>
            <a:r>
              <a:rPr lang="en-US" dirty="0"/>
              <a:t>: Could introduce biases in clustering, low-dimensional reduction, differential expression</a:t>
            </a:r>
          </a:p>
          <a:p>
            <a:r>
              <a:rPr lang="en-US" u="sng" dirty="0"/>
              <a:t>Method</a:t>
            </a:r>
            <a:r>
              <a:rPr lang="en-US" dirty="0"/>
              <a:t>: Normalize reads by sequencing depth per cell</a:t>
            </a:r>
          </a:p>
        </p:txBody>
      </p:sp>
      <p:sp>
        <p:nvSpPr>
          <p:cNvPr id="3" name="Title 2">
            <a:extLst>
              <a:ext uri="{FF2B5EF4-FFF2-40B4-BE49-F238E27FC236}">
                <a16:creationId xmlns:a16="http://schemas.microsoft.com/office/drawing/2014/main" id="{64A39CE2-2FF8-B642-8DFA-B8A78BF8CF71}"/>
              </a:ext>
            </a:extLst>
          </p:cNvPr>
          <p:cNvSpPr>
            <a:spLocks noGrp="1"/>
          </p:cNvSpPr>
          <p:nvPr>
            <p:ph type="title"/>
          </p:nvPr>
        </p:nvSpPr>
        <p:spPr/>
        <p:txBody>
          <a:bodyPr/>
          <a:lstStyle/>
          <a:p>
            <a:r>
              <a:rPr lang="en-US" dirty="0"/>
              <a:t>1. Library size normalization</a:t>
            </a:r>
          </a:p>
        </p:txBody>
      </p:sp>
      <p:pic>
        <p:nvPicPr>
          <p:cNvPr id="5" name="Picture 4">
            <a:extLst>
              <a:ext uri="{FF2B5EF4-FFF2-40B4-BE49-F238E27FC236}">
                <a16:creationId xmlns:a16="http://schemas.microsoft.com/office/drawing/2014/main" id="{020F4BB2-D540-6644-BDC8-C05041F4DEAC}"/>
              </a:ext>
            </a:extLst>
          </p:cNvPr>
          <p:cNvPicPr>
            <a:picLocks noChangeAspect="1"/>
          </p:cNvPicPr>
          <p:nvPr/>
        </p:nvPicPr>
        <p:blipFill>
          <a:blip r:embed="rId3"/>
          <a:stretch>
            <a:fillRect/>
          </a:stretch>
        </p:blipFill>
        <p:spPr>
          <a:xfrm>
            <a:off x="9524497" y="5104033"/>
            <a:ext cx="2485641" cy="1753967"/>
          </a:xfrm>
          <a:prstGeom prst="rect">
            <a:avLst/>
          </a:prstGeom>
        </p:spPr>
      </p:pic>
    </p:spTree>
    <p:extLst>
      <p:ext uri="{BB962C8B-B14F-4D97-AF65-F5344CB8AC3E}">
        <p14:creationId xmlns:p14="http://schemas.microsoft.com/office/powerpoint/2010/main" val="41836313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EE917B-9E4E-C64D-9FCA-3872664550A8}"/>
              </a:ext>
            </a:extLst>
          </p:cNvPr>
          <p:cNvSpPr>
            <a:spLocks noGrp="1"/>
          </p:cNvSpPr>
          <p:nvPr>
            <p:ph type="body" sz="quarter" idx="10"/>
          </p:nvPr>
        </p:nvSpPr>
        <p:spPr>
          <a:xfrm>
            <a:off x="838200" y="1876483"/>
            <a:ext cx="10515600" cy="2839752"/>
          </a:xfrm>
        </p:spPr>
        <p:txBody>
          <a:bodyPr/>
          <a:lstStyle/>
          <a:p>
            <a:r>
              <a:rPr lang="en-US" dirty="0"/>
              <a:t>E.g.: scran, </a:t>
            </a:r>
            <a:r>
              <a:rPr lang="en-US" dirty="0" err="1"/>
              <a:t>edgeR</a:t>
            </a:r>
            <a:r>
              <a:rPr lang="en-US" dirty="0"/>
              <a:t>, DESeq2 in Bioconductor;</a:t>
            </a:r>
          </a:p>
          <a:p>
            <a:r>
              <a:rPr lang="en-US" u="sng" dirty="0"/>
              <a:t>Assumption</a:t>
            </a:r>
            <a:r>
              <a:rPr lang="en-US" dirty="0"/>
              <a:t>: input RNA quantity is the same across all cells. Most genes are not differentially expressed</a:t>
            </a:r>
          </a:p>
          <a:p>
            <a:r>
              <a:rPr lang="en-US" u="sng" dirty="0"/>
              <a:t>Advantage</a:t>
            </a:r>
            <a:r>
              <a:rPr lang="en-US" dirty="0"/>
              <a:t>: Treats data as counts unlike </a:t>
            </a:r>
            <a:r>
              <a:rPr lang="en-US" i="1" dirty="0" err="1"/>
              <a:t>LogNormalize</a:t>
            </a:r>
            <a:endParaRPr lang="en-US" i="1" dirty="0"/>
          </a:p>
          <a:p>
            <a:r>
              <a:rPr lang="en-US" u="sng" dirty="0"/>
              <a:t>Method</a:t>
            </a:r>
            <a:r>
              <a:rPr lang="en-US" dirty="0"/>
              <a:t>: Compute size factors by pooling cells</a:t>
            </a:r>
          </a:p>
          <a:p>
            <a:pPr marL="0" indent="0">
              <a:buNone/>
            </a:pPr>
            <a:endParaRPr lang="en-US" dirty="0"/>
          </a:p>
        </p:txBody>
      </p:sp>
      <p:sp>
        <p:nvSpPr>
          <p:cNvPr id="3" name="Title 2">
            <a:extLst>
              <a:ext uri="{FF2B5EF4-FFF2-40B4-BE49-F238E27FC236}">
                <a16:creationId xmlns:a16="http://schemas.microsoft.com/office/drawing/2014/main" id="{92FE8293-4924-A540-9A17-1DF8CE7E109E}"/>
              </a:ext>
            </a:extLst>
          </p:cNvPr>
          <p:cNvSpPr>
            <a:spLocks noGrp="1"/>
          </p:cNvSpPr>
          <p:nvPr>
            <p:ph type="title"/>
          </p:nvPr>
        </p:nvSpPr>
        <p:spPr/>
        <p:txBody>
          <a:bodyPr/>
          <a:lstStyle/>
          <a:p>
            <a:r>
              <a:rPr lang="en-US" dirty="0"/>
              <a:t>2. Deconvolution normalization</a:t>
            </a:r>
          </a:p>
        </p:txBody>
      </p:sp>
      <p:pic>
        <p:nvPicPr>
          <p:cNvPr id="7" name="Picture 6">
            <a:extLst>
              <a:ext uri="{FF2B5EF4-FFF2-40B4-BE49-F238E27FC236}">
                <a16:creationId xmlns:a16="http://schemas.microsoft.com/office/drawing/2014/main" id="{4DD91226-843F-9648-B20B-E751EAB903B9}"/>
              </a:ext>
            </a:extLst>
          </p:cNvPr>
          <p:cNvPicPr>
            <a:picLocks noChangeAspect="1"/>
          </p:cNvPicPr>
          <p:nvPr/>
        </p:nvPicPr>
        <p:blipFill>
          <a:blip r:embed="rId3"/>
          <a:stretch>
            <a:fillRect/>
          </a:stretch>
        </p:blipFill>
        <p:spPr>
          <a:xfrm>
            <a:off x="3946647" y="4165878"/>
            <a:ext cx="5776088" cy="2692122"/>
          </a:xfrm>
          <a:prstGeom prst="rect">
            <a:avLst/>
          </a:prstGeom>
        </p:spPr>
      </p:pic>
    </p:spTree>
    <p:extLst>
      <p:ext uri="{BB962C8B-B14F-4D97-AF65-F5344CB8AC3E}">
        <p14:creationId xmlns:p14="http://schemas.microsoft.com/office/powerpoint/2010/main" val="34988863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FF727B-0295-FC42-9254-C144B6079CFD}"/>
              </a:ext>
            </a:extLst>
          </p:cNvPr>
          <p:cNvSpPr>
            <a:spLocks noGrp="1"/>
          </p:cNvSpPr>
          <p:nvPr>
            <p:ph type="body" sz="quarter" idx="10"/>
          </p:nvPr>
        </p:nvSpPr>
        <p:spPr>
          <a:xfrm>
            <a:off x="838200" y="1876483"/>
            <a:ext cx="10515600" cy="3615349"/>
          </a:xfrm>
        </p:spPr>
        <p:txBody>
          <a:bodyPr/>
          <a:lstStyle/>
          <a:p>
            <a:r>
              <a:rPr lang="en-US" u="sng" dirty="0"/>
              <a:t>Assumption</a:t>
            </a:r>
            <a:r>
              <a:rPr lang="en-US" dirty="0"/>
              <a:t>: Same amount of spike-in RNA in each cell</a:t>
            </a:r>
          </a:p>
          <a:p>
            <a:r>
              <a:rPr lang="en-US" dirty="0"/>
              <a:t>Cell differences in the coverage of the spike-in transcripts due to capture efficiency or sequencing depth</a:t>
            </a:r>
          </a:p>
          <a:p>
            <a:r>
              <a:rPr lang="en-US" u="sng" dirty="0"/>
              <a:t>Advantage</a:t>
            </a:r>
            <a:r>
              <a:rPr lang="en-US" dirty="0"/>
              <a:t>: Does not require the assumption of same amount of starting RNA material per cell</a:t>
            </a:r>
          </a:p>
          <a:p>
            <a:r>
              <a:rPr lang="en-US" u="sng" dirty="0"/>
              <a:t>Advantage</a:t>
            </a:r>
            <a:r>
              <a:rPr lang="en-US" dirty="0"/>
              <a:t>: Can treat data as count data</a:t>
            </a:r>
          </a:p>
          <a:p>
            <a:r>
              <a:rPr lang="en-US" u="sng" dirty="0"/>
              <a:t>Method</a:t>
            </a:r>
            <a:r>
              <a:rPr lang="en-US" dirty="0"/>
              <a:t>: Use differences in coverage of spike-in transcripts to normalize reads assigned to genes</a:t>
            </a:r>
          </a:p>
        </p:txBody>
      </p:sp>
      <p:sp>
        <p:nvSpPr>
          <p:cNvPr id="3" name="Title 2">
            <a:extLst>
              <a:ext uri="{FF2B5EF4-FFF2-40B4-BE49-F238E27FC236}">
                <a16:creationId xmlns:a16="http://schemas.microsoft.com/office/drawing/2014/main" id="{40BF9E8E-F743-0A4D-B93D-5C16822723BA}"/>
              </a:ext>
            </a:extLst>
          </p:cNvPr>
          <p:cNvSpPr>
            <a:spLocks noGrp="1"/>
          </p:cNvSpPr>
          <p:nvPr>
            <p:ph type="title"/>
          </p:nvPr>
        </p:nvSpPr>
        <p:spPr/>
        <p:txBody>
          <a:bodyPr/>
          <a:lstStyle/>
          <a:p>
            <a:r>
              <a:rPr lang="en-US" dirty="0"/>
              <a:t>3. Spike-in normalization</a:t>
            </a:r>
          </a:p>
        </p:txBody>
      </p:sp>
    </p:spTree>
    <p:extLst>
      <p:ext uri="{BB962C8B-B14F-4D97-AF65-F5344CB8AC3E}">
        <p14:creationId xmlns:p14="http://schemas.microsoft.com/office/powerpoint/2010/main" val="3426703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EFED17-A79F-4843-9A2D-698980F398A8}"/>
              </a:ext>
            </a:extLst>
          </p:cNvPr>
          <p:cNvSpPr>
            <a:spLocks noGrp="1"/>
          </p:cNvSpPr>
          <p:nvPr>
            <p:ph type="body" sz="quarter" idx="10"/>
          </p:nvPr>
        </p:nvSpPr>
        <p:spPr>
          <a:xfrm>
            <a:off x="838200" y="1876483"/>
            <a:ext cx="10515600" cy="2839752"/>
          </a:xfrm>
        </p:spPr>
        <p:txBody>
          <a:bodyPr/>
          <a:lstStyle/>
          <a:p>
            <a:r>
              <a:rPr lang="en-US" i="1" dirty="0" err="1"/>
              <a:t>SCTransfrom</a:t>
            </a:r>
            <a:r>
              <a:rPr lang="en-US" dirty="0"/>
              <a:t> in Seurat, </a:t>
            </a:r>
            <a:r>
              <a:rPr lang="en-US" i="1" dirty="0" err="1"/>
              <a:t>zinbwave</a:t>
            </a:r>
            <a:r>
              <a:rPr lang="en-US" dirty="0"/>
              <a:t> in Bioconductor</a:t>
            </a:r>
          </a:p>
          <a:p>
            <a:r>
              <a:rPr lang="en-US" u="sng" dirty="0"/>
              <a:t>Assumption</a:t>
            </a:r>
            <a:r>
              <a:rPr lang="en-US" dirty="0"/>
              <a:t>: Most genes are not differentially expressed</a:t>
            </a:r>
          </a:p>
          <a:p>
            <a:r>
              <a:rPr lang="en-US" u="sng" dirty="0"/>
              <a:t>Advantage</a:t>
            </a:r>
            <a:r>
              <a:rPr lang="en-US" dirty="0"/>
              <a:t>: Treats data as counts unlike </a:t>
            </a:r>
            <a:r>
              <a:rPr lang="en-US" i="1" dirty="0" err="1"/>
              <a:t>LogNormalize</a:t>
            </a:r>
            <a:endParaRPr lang="en-US" i="1" dirty="0"/>
          </a:p>
          <a:p>
            <a:r>
              <a:rPr lang="en-US" u="sng" dirty="0"/>
              <a:t>Disadvantage</a:t>
            </a:r>
            <a:r>
              <a:rPr lang="en-US" dirty="0"/>
              <a:t>: Can be computationally intensive</a:t>
            </a:r>
          </a:p>
          <a:p>
            <a:r>
              <a:rPr lang="en-US" u="sng" dirty="0"/>
              <a:t>Method</a:t>
            </a:r>
            <a:r>
              <a:rPr lang="en-US" dirty="0"/>
              <a:t>: “Regularized” dependence of count distribution parameters on gene abundance</a:t>
            </a:r>
          </a:p>
        </p:txBody>
      </p:sp>
      <p:sp>
        <p:nvSpPr>
          <p:cNvPr id="3" name="Title 2">
            <a:extLst>
              <a:ext uri="{FF2B5EF4-FFF2-40B4-BE49-F238E27FC236}">
                <a16:creationId xmlns:a16="http://schemas.microsoft.com/office/drawing/2014/main" id="{303969EB-2DB8-4744-9571-D8302339EABE}"/>
              </a:ext>
            </a:extLst>
          </p:cNvPr>
          <p:cNvSpPr>
            <a:spLocks noGrp="1"/>
          </p:cNvSpPr>
          <p:nvPr>
            <p:ph type="title"/>
          </p:nvPr>
        </p:nvSpPr>
        <p:spPr/>
        <p:txBody>
          <a:bodyPr/>
          <a:lstStyle/>
          <a:p>
            <a:r>
              <a:rPr lang="en-US" dirty="0"/>
              <a:t>4. Variance-stabilizing transformation</a:t>
            </a:r>
          </a:p>
        </p:txBody>
      </p:sp>
      <p:pic>
        <p:nvPicPr>
          <p:cNvPr id="5" name="Picture 4">
            <a:extLst>
              <a:ext uri="{FF2B5EF4-FFF2-40B4-BE49-F238E27FC236}">
                <a16:creationId xmlns:a16="http://schemas.microsoft.com/office/drawing/2014/main" id="{29A6FFD1-648A-094A-8CC7-5D68EEAF4417}"/>
              </a:ext>
            </a:extLst>
          </p:cNvPr>
          <p:cNvPicPr>
            <a:picLocks noChangeAspect="1"/>
          </p:cNvPicPr>
          <p:nvPr/>
        </p:nvPicPr>
        <p:blipFill>
          <a:blip r:embed="rId2"/>
          <a:stretch>
            <a:fillRect/>
          </a:stretch>
        </p:blipFill>
        <p:spPr>
          <a:xfrm>
            <a:off x="5563564" y="4716235"/>
            <a:ext cx="6628436" cy="2170681"/>
          </a:xfrm>
          <a:prstGeom prst="rect">
            <a:avLst/>
          </a:prstGeom>
        </p:spPr>
      </p:pic>
      <p:pic>
        <p:nvPicPr>
          <p:cNvPr id="7" name="Picture 6">
            <a:extLst>
              <a:ext uri="{FF2B5EF4-FFF2-40B4-BE49-F238E27FC236}">
                <a16:creationId xmlns:a16="http://schemas.microsoft.com/office/drawing/2014/main" id="{9F22504C-4F64-B945-A2FD-E435CC89593B}"/>
              </a:ext>
            </a:extLst>
          </p:cNvPr>
          <p:cNvPicPr>
            <a:picLocks noChangeAspect="1"/>
          </p:cNvPicPr>
          <p:nvPr/>
        </p:nvPicPr>
        <p:blipFill>
          <a:blip r:embed="rId3"/>
          <a:stretch>
            <a:fillRect/>
          </a:stretch>
        </p:blipFill>
        <p:spPr>
          <a:xfrm>
            <a:off x="578976" y="5222192"/>
            <a:ext cx="3695700" cy="673100"/>
          </a:xfrm>
          <a:prstGeom prst="rect">
            <a:avLst/>
          </a:prstGeom>
        </p:spPr>
      </p:pic>
      <p:sp>
        <p:nvSpPr>
          <p:cNvPr id="8" name="TextBox 7">
            <a:extLst>
              <a:ext uri="{FF2B5EF4-FFF2-40B4-BE49-F238E27FC236}">
                <a16:creationId xmlns:a16="http://schemas.microsoft.com/office/drawing/2014/main" id="{4051B68D-8FD9-3A4D-926B-6082404785A6}"/>
              </a:ext>
            </a:extLst>
          </p:cNvPr>
          <p:cNvSpPr txBox="1"/>
          <p:nvPr/>
        </p:nvSpPr>
        <p:spPr>
          <a:xfrm>
            <a:off x="3398618" y="6035675"/>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Sequencing depth</a:t>
            </a:r>
          </a:p>
        </p:txBody>
      </p:sp>
      <p:sp>
        <p:nvSpPr>
          <p:cNvPr id="9" name="TextBox 8">
            <a:extLst>
              <a:ext uri="{FF2B5EF4-FFF2-40B4-BE49-F238E27FC236}">
                <a16:creationId xmlns:a16="http://schemas.microsoft.com/office/drawing/2014/main" id="{E10DF93F-E5B8-EB41-B2A9-2B94CC1221FF}"/>
              </a:ext>
            </a:extLst>
          </p:cNvPr>
          <p:cNvSpPr txBox="1"/>
          <p:nvPr/>
        </p:nvSpPr>
        <p:spPr>
          <a:xfrm>
            <a:off x="381000" y="6035675"/>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Mean expression of</a:t>
            </a:r>
          </a:p>
          <a:p>
            <a:pPr>
              <a:spcAft>
                <a:spcPts val="600"/>
              </a:spcAft>
            </a:pPr>
            <a:r>
              <a:rPr lang="en-US" sz="2000" dirty="0">
                <a:latin typeface="Helvetica" charset="0"/>
                <a:ea typeface="Times New Roman" charset="0"/>
                <a:cs typeface="Arial" charset="0"/>
              </a:rPr>
              <a:t>gene </a:t>
            </a:r>
            <a:r>
              <a:rPr lang="en-US" sz="2000" dirty="0" err="1">
                <a:latin typeface="Helvetica" charset="0"/>
                <a:ea typeface="Times New Roman" charset="0"/>
                <a:cs typeface="Arial" charset="0"/>
              </a:rPr>
              <a:t>i</a:t>
            </a:r>
            <a:endParaRPr lang="en-US" sz="2000" dirty="0">
              <a:latin typeface="Helvetica" charset="0"/>
              <a:ea typeface="Times New Roman" charset="0"/>
              <a:cs typeface="Arial" charset="0"/>
            </a:endParaRPr>
          </a:p>
        </p:txBody>
      </p:sp>
      <p:cxnSp>
        <p:nvCxnSpPr>
          <p:cNvPr id="13" name="Straight Arrow Connector 12">
            <a:extLst>
              <a:ext uri="{FF2B5EF4-FFF2-40B4-BE49-F238E27FC236}">
                <a16:creationId xmlns:a16="http://schemas.microsoft.com/office/drawing/2014/main" id="{C87E7456-6086-C849-80EF-0638FE92DA42}"/>
              </a:ext>
            </a:extLst>
          </p:cNvPr>
          <p:cNvCxnSpPr>
            <a:cxnSpLocks/>
          </p:cNvCxnSpPr>
          <p:nvPr/>
        </p:nvCxnSpPr>
        <p:spPr>
          <a:xfrm flipV="1">
            <a:off x="578976" y="5717895"/>
            <a:ext cx="716424" cy="474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8BFD9FE-5AA3-6642-A8B4-28E331D963FC}"/>
              </a:ext>
            </a:extLst>
          </p:cNvPr>
          <p:cNvCxnSpPr>
            <a:cxnSpLocks/>
          </p:cNvCxnSpPr>
          <p:nvPr/>
        </p:nvCxnSpPr>
        <p:spPr>
          <a:xfrm flipV="1">
            <a:off x="3634451" y="5642685"/>
            <a:ext cx="474562" cy="7585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70701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91A1FE-24BE-354F-A41C-C6B67158804F}"/>
              </a:ext>
            </a:extLst>
          </p:cNvPr>
          <p:cNvPicPr>
            <a:picLocks noChangeAspect="1"/>
          </p:cNvPicPr>
          <p:nvPr/>
        </p:nvPicPr>
        <p:blipFill>
          <a:blip r:embed="rId2"/>
          <a:stretch>
            <a:fillRect/>
          </a:stretch>
        </p:blipFill>
        <p:spPr>
          <a:xfrm>
            <a:off x="0" y="1"/>
            <a:ext cx="4699322" cy="2098464"/>
          </a:xfrm>
          <a:prstGeom prst="rect">
            <a:avLst/>
          </a:prstGeom>
        </p:spPr>
      </p:pic>
      <p:pic>
        <p:nvPicPr>
          <p:cNvPr id="7" name="Picture 6">
            <a:extLst>
              <a:ext uri="{FF2B5EF4-FFF2-40B4-BE49-F238E27FC236}">
                <a16:creationId xmlns:a16="http://schemas.microsoft.com/office/drawing/2014/main" id="{217F0171-CBB1-4E47-BE80-3F74317F6BB8}"/>
              </a:ext>
            </a:extLst>
          </p:cNvPr>
          <p:cNvPicPr>
            <a:picLocks noChangeAspect="1"/>
          </p:cNvPicPr>
          <p:nvPr/>
        </p:nvPicPr>
        <p:blipFill>
          <a:blip r:embed="rId3"/>
          <a:stretch>
            <a:fillRect/>
          </a:stretch>
        </p:blipFill>
        <p:spPr>
          <a:xfrm>
            <a:off x="735983" y="2245489"/>
            <a:ext cx="5185958" cy="4612511"/>
          </a:xfrm>
          <a:prstGeom prst="rect">
            <a:avLst/>
          </a:prstGeom>
        </p:spPr>
      </p:pic>
      <p:pic>
        <p:nvPicPr>
          <p:cNvPr id="11" name="Picture 10">
            <a:extLst>
              <a:ext uri="{FF2B5EF4-FFF2-40B4-BE49-F238E27FC236}">
                <a16:creationId xmlns:a16="http://schemas.microsoft.com/office/drawing/2014/main" id="{C7B53A86-1CC3-3840-8C13-D7D671A383E6}"/>
              </a:ext>
            </a:extLst>
          </p:cNvPr>
          <p:cNvPicPr>
            <a:picLocks noChangeAspect="1"/>
          </p:cNvPicPr>
          <p:nvPr/>
        </p:nvPicPr>
        <p:blipFill>
          <a:blip r:embed="rId4"/>
          <a:stretch>
            <a:fillRect/>
          </a:stretch>
        </p:blipFill>
        <p:spPr>
          <a:xfrm>
            <a:off x="4254089" y="4604607"/>
            <a:ext cx="7061289" cy="974605"/>
          </a:xfrm>
          <a:prstGeom prst="rect">
            <a:avLst/>
          </a:prstGeom>
        </p:spPr>
      </p:pic>
      <p:pic>
        <p:nvPicPr>
          <p:cNvPr id="13" name="Picture 12">
            <a:extLst>
              <a:ext uri="{FF2B5EF4-FFF2-40B4-BE49-F238E27FC236}">
                <a16:creationId xmlns:a16="http://schemas.microsoft.com/office/drawing/2014/main" id="{6C24426B-0BE5-1E4D-B515-00831AB5DEF1}"/>
              </a:ext>
            </a:extLst>
          </p:cNvPr>
          <p:cNvPicPr>
            <a:picLocks noChangeAspect="1"/>
          </p:cNvPicPr>
          <p:nvPr/>
        </p:nvPicPr>
        <p:blipFill>
          <a:blip r:embed="rId5"/>
          <a:stretch>
            <a:fillRect/>
          </a:stretch>
        </p:blipFill>
        <p:spPr>
          <a:xfrm>
            <a:off x="5767014" y="5652724"/>
            <a:ext cx="5683973" cy="933679"/>
          </a:xfrm>
          <a:prstGeom prst="rect">
            <a:avLst/>
          </a:prstGeom>
        </p:spPr>
      </p:pic>
      <p:pic>
        <p:nvPicPr>
          <p:cNvPr id="19" name="Picture 18">
            <a:extLst>
              <a:ext uri="{FF2B5EF4-FFF2-40B4-BE49-F238E27FC236}">
                <a16:creationId xmlns:a16="http://schemas.microsoft.com/office/drawing/2014/main" id="{10C51E14-13B0-2846-B64B-20FC62ABD497}"/>
              </a:ext>
            </a:extLst>
          </p:cNvPr>
          <p:cNvPicPr>
            <a:picLocks noChangeAspect="1"/>
          </p:cNvPicPr>
          <p:nvPr/>
        </p:nvPicPr>
        <p:blipFill>
          <a:blip r:embed="rId6"/>
          <a:stretch>
            <a:fillRect/>
          </a:stretch>
        </p:blipFill>
        <p:spPr>
          <a:xfrm>
            <a:off x="5767014" y="89641"/>
            <a:ext cx="5877947" cy="4311695"/>
          </a:xfrm>
          <a:prstGeom prst="rect">
            <a:avLst/>
          </a:prstGeom>
        </p:spPr>
      </p:pic>
    </p:spTree>
    <p:extLst>
      <p:ext uri="{BB962C8B-B14F-4D97-AF65-F5344CB8AC3E}">
        <p14:creationId xmlns:p14="http://schemas.microsoft.com/office/powerpoint/2010/main" val="2138295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A4B306-6A8C-1740-831A-2ED2495A7EF4}"/>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1374108D-E2A3-1043-8B2F-E2B89C7179AA}"/>
              </a:ext>
            </a:extLst>
          </p:cNvPr>
          <p:cNvSpPr>
            <a:spLocks noGrp="1"/>
          </p:cNvSpPr>
          <p:nvPr>
            <p:ph type="title"/>
          </p:nvPr>
        </p:nvSpPr>
        <p:spPr/>
        <p:txBody>
          <a:bodyPr/>
          <a:lstStyle/>
          <a:p>
            <a:r>
              <a:rPr lang="en-US" dirty="0"/>
              <a:t>Hands-on: Normalization</a:t>
            </a:r>
          </a:p>
        </p:txBody>
      </p:sp>
    </p:spTree>
    <p:extLst>
      <p:ext uri="{BB962C8B-B14F-4D97-AF65-F5344CB8AC3E}">
        <p14:creationId xmlns:p14="http://schemas.microsoft.com/office/powerpoint/2010/main" val="14559737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dirty="0"/>
              <a:t>Primer on statistics</a:t>
            </a:r>
          </a:p>
          <a:p>
            <a:r>
              <a:rPr lang="en-US" sz="2000" dirty="0"/>
              <a:t>Normalization</a:t>
            </a:r>
          </a:p>
          <a:p>
            <a:pPr lvl="1"/>
            <a:r>
              <a:rPr lang="en-US" sz="2000" dirty="0"/>
              <a:t>Hands-on</a:t>
            </a:r>
          </a:p>
          <a:p>
            <a:r>
              <a:rPr lang="en-US" sz="2000" b="1" dirty="0"/>
              <a:t>Finding marker genes</a:t>
            </a:r>
          </a:p>
          <a:p>
            <a:pPr lvl="1"/>
            <a:r>
              <a:rPr lang="en-US" sz="2000" b="1"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1015302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E06D30-2B9E-E747-9C9C-38F7F3A73B99}"/>
              </a:ext>
            </a:extLst>
          </p:cNvPr>
          <p:cNvSpPr>
            <a:spLocks noGrp="1"/>
          </p:cNvSpPr>
          <p:nvPr>
            <p:ph type="body" sz="quarter" idx="10"/>
          </p:nvPr>
        </p:nvSpPr>
        <p:spPr>
          <a:xfrm>
            <a:off x="838200" y="1876483"/>
            <a:ext cx="10515600" cy="2323713"/>
          </a:xfrm>
        </p:spPr>
        <p:txBody>
          <a:bodyPr/>
          <a:lstStyle/>
          <a:p>
            <a:r>
              <a:rPr lang="en-US" dirty="0"/>
              <a:t>Identify genes whose expressions define particular clusters</a:t>
            </a:r>
          </a:p>
          <a:p>
            <a:r>
              <a:rPr lang="en-US" dirty="0"/>
              <a:t>Compare the distribution of expression of each gene among cells in Cluster 0 versus cells from all other clusters</a:t>
            </a:r>
          </a:p>
          <a:p>
            <a:r>
              <a:rPr lang="en-US" dirty="0"/>
              <a:t>Two sample t-test, Wilcoxon tests?</a:t>
            </a:r>
          </a:p>
          <a:p>
            <a:r>
              <a:rPr lang="en-US" dirty="0"/>
              <a:t>More sophistical methods? </a:t>
            </a:r>
          </a:p>
        </p:txBody>
      </p:sp>
      <p:sp>
        <p:nvSpPr>
          <p:cNvPr id="3" name="Title 2">
            <a:extLst>
              <a:ext uri="{FF2B5EF4-FFF2-40B4-BE49-F238E27FC236}">
                <a16:creationId xmlns:a16="http://schemas.microsoft.com/office/drawing/2014/main" id="{9C2C0F0B-2E58-B44C-AF00-913DA8317AE0}"/>
              </a:ext>
            </a:extLst>
          </p:cNvPr>
          <p:cNvSpPr>
            <a:spLocks noGrp="1"/>
          </p:cNvSpPr>
          <p:nvPr>
            <p:ph type="title"/>
          </p:nvPr>
        </p:nvSpPr>
        <p:spPr/>
        <p:txBody>
          <a:bodyPr/>
          <a:lstStyle/>
          <a:p>
            <a:r>
              <a:rPr lang="en-US" dirty="0"/>
              <a:t>Cluster identification: marker genes</a:t>
            </a:r>
          </a:p>
        </p:txBody>
      </p:sp>
    </p:spTree>
    <p:extLst>
      <p:ext uri="{BB962C8B-B14F-4D97-AF65-F5344CB8AC3E}">
        <p14:creationId xmlns:p14="http://schemas.microsoft.com/office/powerpoint/2010/main" val="38791502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07D5A2-3D4B-B24C-B976-D821723B40DA}"/>
              </a:ext>
            </a:extLst>
          </p:cNvPr>
          <p:cNvPicPr>
            <a:picLocks noChangeAspect="1"/>
          </p:cNvPicPr>
          <p:nvPr/>
        </p:nvPicPr>
        <p:blipFill>
          <a:blip r:embed="rId2"/>
          <a:stretch>
            <a:fillRect/>
          </a:stretch>
        </p:blipFill>
        <p:spPr>
          <a:xfrm>
            <a:off x="0" y="0"/>
            <a:ext cx="6296628" cy="1218702"/>
          </a:xfrm>
          <a:prstGeom prst="rect">
            <a:avLst/>
          </a:prstGeom>
        </p:spPr>
      </p:pic>
      <p:pic>
        <p:nvPicPr>
          <p:cNvPr id="7" name="Picture 6">
            <a:extLst>
              <a:ext uri="{FF2B5EF4-FFF2-40B4-BE49-F238E27FC236}">
                <a16:creationId xmlns:a16="http://schemas.microsoft.com/office/drawing/2014/main" id="{74E90034-69B6-924F-88EA-18C0C42B0900}"/>
              </a:ext>
            </a:extLst>
          </p:cNvPr>
          <p:cNvPicPr>
            <a:picLocks noChangeAspect="1"/>
          </p:cNvPicPr>
          <p:nvPr/>
        </p:nvPicPr>
        <p:blipFill>
          <a:blip r:embed="rId3"/>
          <a:stretch>
            <a:fillRect/>
          </a:stretch>
        </p:blipFill>
        <p:spPr>
          <a:xfrm>
            <a:off x="97743" y="1198914"/>
            <a:ext cx="3687180" cy="317860"/>
          </a:xfrm>
          <a:prstGeom prst="rect">
            <a:avLst/>
          </a:prstGeom>
        </p:spPr>
      </p:pic>
      <p:pic>
        <p:nvPicPr>
          <p:cNvPr id="9" name="Picture 8">
            <a:extLst>
              <a:ext uri="{FF2B5EF4-FFF2-40B4-BE49-F238E27FC236}">
                <a16:creationId xmlns:a16="http://schemas.microsoft.com/office/drawing/2014/main" id="{292DDE24-6507-A544-B67C-99843512DD7E}"/>
              </a:ext>
            </a:extLst>
          </p:cNvPr>
          <p:cNvPicPr>
            <a:picLocks noChangeAspect="1"/>
          </p:cNvPicPr>
          <p:nvPr/>
        </p:nvPicPr>
        <p:blipFill>
          <a:blip r:embed="rId4"/>
          <a:stretch>
            <a:fillRect/>
          </a:stretch>
        </p:blipFill>
        <p:spPr>
          <a:xfrm>
            <a:off x="589499" y="1516774"/>
            <a:ext cx="3943701" cy="5341226"/>
          </a:xfrm>
          <a:prstGeom prst="rect">
            <a:avLst/>
          </a:prstGeom>
        </p:spPr>
      </p:pic>
      <p:sp>
        <p:nvSpPr>
          <p:cNvPr id="10" name="TextBox 9">
            <a:extLst>
              <a:ext uri="{FF2B5EF4-FFF2-40B4-BE49-F238E27FC236}">
                <a16:creationId xmlns:a16="http://schemas.microsoft.com/office/drawing/2014/main" id="{72ED961C-831C-634E-9610-950A965B4CF8}"/>
              </a:ext>
            </a:extLst>
          </p:cNvPr>
          <p:cNvSpPr txBox="1"/>
          <p:nvPr/>
        </p:nvSpPr>
        <p:spPr>
          <a:xfrm>
            <a:off x="4215005" y="1222564"/>
            <a:ext cx="8384148"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Simple methods like the two-sample t-test and Wilcoxon tests do well!!</a:t>
            </a:r>
          </a:p>
        </p:txBody>
      </p:sp>
      <p:cxnSp>
        <p:nvCxnSpPr>
          <p:cNvPr id="12" name="Straight Arrow Connector 11">
            <a:extLst>
              <a:ext uri="{FF2B5EF4-FFF2-40B4-BE49-F238E27FC236}">
                <a16:creationId xmlns:a16="http://schemas.microsoft.com/office/drawing/2014/main" id="{66E242B3-5014-D94A-8343-72219B583A03}"/>
              </a:ext>
            </a:extLst>
          </p:cNvPr>
          <p:cNvCxnSpPr>
            <a:cxnSpLocks/>
          </p:cNvCxnSpPr>
          <p:nvPr/>
        </p:nvCxnSpPr>
        <p:spPr>
          <a:xfrm flipV="1">
            <a:off x="3009418" y="1810984"/>
            <a:ext cx="5645607" cy="469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C2B9AA6-A7FA-5244-955E-CCE044741D40}"/>
              </a:ext>
            </a:extLst>
          </p:cNvPr>
          <p:cNvCxnSpPr>
            <a:cxnSpLocks/>
          </p:cNvCxnSpPr>
          <p:nvPr/>
        </p:nvCxnSpPr>
        <p:spPr>
          <a:xfrm flipV="1">
            <a:off x="3148314" y="1789724"/>
            <a:ext cx="7115591" cy="7335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86A0019-0B7E-D34C-BC50-E033063184FB}"/>
              </a:ext>
            </a:extLst>
          </p:cNvPr>
          <p:cNvSpPr txBox="1"/>
          <p:nvPr/>
        </p:nvSpPr>
        <p:spPr>
          <a:xfrm>
            <a:off x="3927568" y="3201112"/>
            <a:ext cx="8384148" cy="914400"/>
          </a:xfrm>
          <a:prstGeom prst="rect">
            <a:avLst/>
          </a:prstGeom>
          <a:noFill/>
          <a:ln>
            <a:noFill/>
          </a:ln>
        </p:spPr>
        <p:txBody>
          <a:bodyPr wrap="none" rtlCol="0" anchor="ctr" anchorCtr="0">
            <a:noAutofit/>
          </a:bodyPr>
          <a:lstStyle/>
          <a:p>
            <a:pPr>
              <a:spcAft>
                <a:spcPts val="600"/>
              </a:spcAft>
            </a:pPr>
            <a:r>
              <a:rPr lang="en-US" sz="2000" dirty="0">
                <a:solidFill>
                  <a:schemeClr val="accent1"/>
                </a:solidFill>
                <a:latin typeface="Helvetica" charset="0"/>
                <a:ea typeface="Times New Roman" charset="0"/>
                <a:cs typeface="Arial" charset="0"/>
              </a:rPr>
              <a:t>For </a:t>
            </a:r>
            <a:r>
              <a:rPr lang="en-US" sz="2000" u="sng" dirty="0">
                <a:solidFill>
                  <a:schemeClr val="accent1"/>
                </a:solidFill>
                <a:latin typeface="Helvetica" charset="0"/>
                <a:ea typeface="Times New Roman" charset="0"/>
                <a:cs typeface="Arial" charset="0"/>
              </a:rPr>
              <a:t>more sophisticated methods </a:t>
            </a:r>
            <a:r>
              <a:rPr lang="en-US" sz="2000" dirty="0">
                <a:solidFill>
                  <a:schemeClr val="accent1"/>
                </a:solidFill>
                <a:latin typeface="Helvetica" charset="0"/>
                <a:ea typeface="Times New Roman" charset="0"/>
                <a:cs typeface="Arial" charset="0"/>
              </a:rPr>
              <a:t>like </a:t>
            </a:r>
            <a:r>
              <a:rPr lang="en-US" sz="2000" dirty="0" err="1">
                <a:solidFill>
                  <a:schemeClr val="accent1"/>
                </a:solidFill>
                <a:latin typeface="Helvetica" charset="0"/>
                <a:ea typeface="Times New Roman" charset="0"/>
                <a:cs typeface="Arial" charset="0"/>
              </a:rPr>
              <a:t>edgeR</a:t>
            </a:r>
            <a:r>
              <a:rPr lang="en-US" sz="2000" dirty="0">
                <a:solidFill>
                  <a:schemeClr val="accent1"/>
                </a:solidFill>
                <a:latin typeface="Helvetica" charset="0"/>
                <a:ea typeface="Times New Roman" charset="0"/>
                <a:cs typeface="Arial" charset="0"/>
              </a:rPr>
              <a:t>, MAST – </a:t>
            </a:r>
            <a:r>
              <a:rPr lang="en-US" sz="2000" u="sng" dirty="0">
                <a:solidFill>
                  <a:schemeClr val="accent1"/>
                </a:solidFill>
                <a:latin typeface="Helvetica" charset="0"/>
                <a:ea typeface="Times New Roman" charset="0"/>
                <a:cs typeface="Arial" charset="0"/>
              </a:rPr>
              <a:t>filtering of low</a:t>
            </a:r>
          </a:p>
          <a:p>
            <a:pPr>
              <a:spcAft>
                <a:spcPts val="600"/>
              </a:spcAft>
            </a:pPr>
            <a:r>
              <a:rPr lang="en-US" sz="2000" u="sng" dirty="0">
                <a:solidFill>
                  <a:schemeClr val="accent1"/>
                </a:solidFill>
                <a:latin typeface="Helvetica" charset="0"/>
                <a:ea typeface="Times New Roman" charset="0"/>
                <a:cs typeface="Arial" charset="0"/>
              </a:rPr>
              <a:t>expressed genes very important</a:t>
            </a:r>
            <a:r>
              <a:rPr lang="en-US" sz="2000" dirty="0">
                <a:solidFill>
                  <a:schemeClr val="accent1"/>
                </a:solidFill>
                <a:latin typeface="Helvetica" charset="0"/>
                <a:ea typeface="Times New Roman" charset="0"/>
                <a:cs typeface="Arial" charset="0"/>
              </a:rPr>
              <a:t> for good performance</a:t>
            </a:r>
          </a:p>
        </p:txBody>
      </p:sp>
    </p:spTree>
    <p:extLst>
      <p:ext uri="{BB962C8B-B14F-4D97-AF65-F5344CB8AC3E}">
        <p14:creationId xmlns:p14="http://schemas.microsoft.com/office/powerpoint/2010/main" val="1695347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D71822-30C7-C248-993A-DFB67AEE9901}"/>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E9EE20C4-04E8-3444-8008-62400C002BC9}"/>
              </a:ext>
            </a:extLst>
          </p:cNvPr>
          <p:cNvSpPr>
            <a:spLocks noGrp="1"/>
          </p:cNvSpPr>
          <p:nvPr>
            <p:ph type="title"/>
          </p:nvPr>
        </p:nvSpPr>
        <p:spPr/>
        <p:txBody>
          <a:bodyPr/>
          <a:lstStyle/>
          <a:p>
            <a:r>
              <a:rPr lang="en-US" dirty="0"/>
              <a:t>Hands-on: Find marker genes</a:t>
            </a:r>
          </a:p>
        </p:txBody>
      </p:sp>
    </p:spTree>
    <p:extLst>
      <p:ext uri="{BB962C8B-B14F-4D97-AF65-F5344CB8AC3E}">
        <p14:creationId xmlns:p14="http://schemas.microsoft.com/office/powerpoint/2010/main" val="1088140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026504"/>
          </a:xfrm>
        </p:spPr>
        <p:txBody>
          <a:bodyPr/>
          <a:lstStyle/>
          <a:p>
            <a:r>
              <a:rPr lang="en-US" dirty="0"/>
              <a:t>State of art of the </a:t>
            </a:r>
            <a:r>
              <a:rPr lang="en-US" b="1" dirty="0"/>
              <a:t>design and statistical analyses of </a:t>
            </a:r>
            <a:r>
              <a:rPr lang="en-US" b="1" dirty="0" err="1"/>
              <a:t>scRNAseq</a:t>
            </a:r>
            <a:r>
              <a:rPr lang="en-US" b="1" dirty="0"/>
              <a:t> data is still in flux</a:t>
            </a:r>
          </a:p>
          <a:p>
            <a:pPr lvl="1"/>
            <a:r>
              <a:rPr lang="en-US" dirty="0"/>
              <a:t>Benchmarks in different areas are being increasingly available</a:t>
            </a:r>
          </a:p>
          <a:p>
            <a:r>
              <a:rPr lang="en-US" dirty="0"/>
              <a:t>There are </a:t>
            </a:r>
            <a:r>
              <a:rPr lang="en-US" b="1" dirty="0"/>
              <a:t>better designs </a:t>
            </a:r>
          </a:p>
          <a:p>
            <a:pPr lvl="1"/>
            <a:r>
              <a:rPr lang="en-US" b="1" dirty="0"/>
              <a:t>Most important: </a:t>
            </a:r>
            <a:r>
              <a:rPr lang="en-US" dirty="0">
                <a:solidFill>
                  <a:srgbClr val="FF0000"/>
                </a:solidFill>
              </a:rPr>
              <a:t>Please include replicates drawn from the population you want to make a claim about</a:t>
            </a:r>
          </a:p>
          <a:p>
            <a:r>
              <a:rPr lang="en-US" dirty="0"/>
              <a:t>There are </a:t>
            </a:r>
            <a:r>
              <a:rPr lang="en-US" b="1" dirty="0"/>
              <a:t>better statistics</a:t>
            </a:r>
            <a:r>
              <a:rPr lang="en-US" dirty="0"/>
              <a:t>/ways to get “more” reproducible results.</a:t>
            </a:r>
          </a:p>
          <a:p>
            <a:pPr lvl="1"/>
            <a:r>
              <a:rPr lang="en-US" dirty="0"/>
              <a:t>Normalization</a:t>
            </a:r>
          </a:p>
          <a:p>
            <a:pPr lvl="1"/>
            <a:r>
              <a:rPr lang="en-US" dirty="0"/>
              <a:t>Identification of marker genes</a:t>
            </a:r>
          </a:p>
          <a:p>
            <a:pPr lvl="1"/>
            <a:r>
              <a:rPr lang="en-US" dirty="0"/>
              <a:t>Multi-sample multi-condition comparison</a:t>
            </a:r>
          </a:p>
          <a:p>
            <a:pPr lvl="1"/>
            <a:r>
              <a:rPr lang="en-US" dirty="0"/>
              <a:t>Batch correction</a:t>
            </a:r>
          </a:p>
        </p:txBody>
      </p:sp>
      <p:sp>
        <p:nvSpPr>
          <p:cNvPr id="3" name="Title 2"/>
          <p:cNvSpPr>
            <a:spLocks noGrp="1"/>
          </p:cNvSpPr>
          <p:nvPr>
            <p:ph type="title"/>
          </p:nvPr>
        </p:nvSpPr>
        <p:spPr/>
        <p:txBody>
          <a:bodyPr/>
          <a:lstStyle/>
          <a:p>
            <a:r>
              <a:rPr lang="en-US" dirty="0"/>
              <a:t>Main points I want to convey</a:t>
            </a:r>
          </a:p>
        </p:txBody>
      </p:sp>
    </p:spTree>
    <p:extLst>
      <p:ext uri="{BB962C8B-B14F-4D97-AF65-F5344CB8AC3E}">
        <p14:creationId xmlns:p14="http://schemas.microsoft.com/office/powerpoint/2010/main" val="2750515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b="1" dirty="0"/>
              <a:t>Multi-sample multi-condition comparison</a:t>
            </a:r>
          </a:p>
          <a:p>
            <a:pPr lvl="1"/>
            <a:r>
              <a:rPr lang="en-US" sz="2000" b="1"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2245806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6A2199-85BD-5C4D-8623-C26558E93477}"/>
              </a:ext>
            </a:extLst>
          </p:cNvPr>
          <p:cNvSpPr>
            <a:spLocks noGrp="1"/>
          </p:cNvSpPr>
          <p:nvPr>
            <p:ph type="body" sz="quarter" idx="10"/>
          </p:nvPr>
        </p:nvSpPr>
        <p:spPr>
          <a:xfrm>
            <a:off x="838200" y="1876483"/>
            <a:ext cx="10515600" cy="4519186"/>
          </a:xfrm>
        </p:spPr>
        <p:txBody>
          <a:bodyPr/>
          <a:lstStyle/>
          <a:p>
            <a:r>
              <a:rPr lang="en-US" dirty="0"/>
              <a:t>Replicate mice, human patients to be compared across multiple conditions</a:t>
            </a:r>
          </a:p>
          <a:p>
            <a:r>
              <a:rPr lang="en-US" dirty="0"/>
              <a:t>Order 1000s of cells per mouse, human patient</a:t>
            </a:r>
          </a:p>
          <a:p>
            <a:r>
              <a:rPr lang="en-US" dirty="0"/>
              <a:t>Inference should be at the level of mouse/human-patient and not individual cells</a:t>
            </a:r>
          </a:p>
          <a:p>
            <a:r>
              <a:rPr lang="en-US" dirty="0"/>
              <a:t>Would indicate reproducibility of detected associations</a:t>
            </a:r>
          </a:p>
          <a:p>
            <a:r>
              <a:rPr lang="en-US" dirty="0">
                <a:solidFill>
                  <a:srgbClr val="0070C0"/>
                </a:solidFill>
              </a:rPr>
              <a:t>To replicate the study – one would sample a new set of mice or human patients</a:t>
            </a:r>
          </a:p>
          <a:p>
            <a:r>
              <a:rPr lang="en-US" dirty="0">
                <a:solidFill>
                  <a:srgbClr val="FF0000"/>
                </a:solidFill>
              </a:rPr>
              <a:t>To replicate the study – there is really not an infinite pool of cells from which one can sample</a:t>
            </a:r>
          </a:p>
        </p:txBody>
      </p:sp>
      <p:sp>
        <p:nvSpPr>
          <p:cNvPr id="3" name="Title 2">
            <a:extLst>
              <a:ext uri="{FF2B5EF4-FFF2-40B4-BE49-F238E27FC236}">
                <a16:creationId xmlns:a16="http://schemas.microsoft.com/office/drawing/2014/main" id="{71ADD601-16AD-C242-8A20-2D5A3BE83F0D}"/>
              </a:ext>
            </a:extLst>
          </p:cNvPr>
          <p:cNvSpPr>
            <a:spLocks noGrp="1"/>
          </p:cNvSpPr>
          <p:nvPr>
            <p:ph type="title"/>
          </p:nvPr>
        </p:nvSpPr>
        <p:spPr/>
        <p:txBody>
          <a:bodyPr/>
          <a:lstStyle/>
          <a:p>
            <a:r>
              <a:rPr lang="en-US" dirty="0"/>
              <a:t>Multi-sample-multi condition comparison</a:t>
            </a:r>
          </a:p>
        </p:txBody>
      </p:sp>
    </p:spTree>
    <p:extLst>
      <p:ext uri="{BB962C8B-B14F-4D97-AF65-F5344CB8AC3E}">
        <p14:creationId xmlns:p14="http://schemas.microsoft.com/office/powerpoint/2010/main" val="17570222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59AF6E-3531-6D4D-8960-81D4B33893B6}"/>
              </a:ext>
            </a:extLst>
          </p:cNvPr>
          <p:cNvSpPr>
            <a:spLocks noGrp="1"/>
          </p:cNvSpPr>
          <p:nvPr>
            <p:ph type="body" sz="quarter" idx="10"/>
          </p:nvPr>
        </p:nvSpPr>
        <p:spPr>
          <a:xfrm>
            <a:off x="838200" y="1876483"/>
            <a:ext cx="10515600" cy="2067233"/>
          </a:xfrm>
        </p:spPr>
        <p:txBody>
          <a:bodyPr/>
          <a:lstStyle/>
          <a:p>
            <a:r>
              <a:rPr lang="en-US" b="1" u="sng" dirty="0"/>
              <a:t>Question 1 (Within-cluster): </a:t>
            </a:r>
            <a:r>
              <a:rPr lang="en-US" dirty="0"/>
              <a:t>Find genes whose mean (across replicates) expression is different between condition within each cluster</a:t>
            </a:r>
          </a:p>
          <a:p>
            <a:r>
              <a:rPr lang="en-US" b="1" u="sng" dirty="0"/>
              <a:t>Question 2 (Between-cluster):</a:t>
            </a:r>
            <a:r>
              <a:rPr lang="en-US" dirty="0"/>
              <a:t> Find clusters with disproportionate number of cells between the two conditions</a:t>
            </a:r>
          </a:p>
        </p:txBody>
      </p:sp>
      <p:sp>
        <p:nvSpPr>
          <p:cNvPr id="3" name="Title 2">
            <a:extLst>
              <a:ext uri="{FF2B5EF4-FFF2-40B4-BE49-F238E27FC236}">
                <a16:creationId xmlns:a16="http://schemas.microsoft.com/office/drawing/2014/main" id="{A9F958FA-1958-C443-8D14-CAE5CCE12576}"/>
              </a:ext>
            </a:extLst>
          </p:cNvPr>
          <p:cNvSpPr>
            <a:spLocks noGrp="1"/>
          </p:cNvSpPr>
          <p:nvPr>
            <p:ph type="title"/>
          </p:nvPr>
        </p:nvSpPr>
        <p:spPr/>
        <p:txBody>
          <a:bodyPr/>
          <a:lstStyle/>
          <a:p>
            <a:r>
              <a:rPr lang="en-US" dirty="0"/>
              <a:t>Multi-sample-multi condition comparison</a:t>
            </a:r>
          </a:p>
        </p:txBody>
      </p:sp>
    </p:spTree>
    <p:extLst>
      <p:ext uri="{BB962C8B-B14F-4D97-AF65-F5344CB8AC3E}">
        <p14:creationId xmlns:p14="http://schemas.microsoft.com/office/powerpoint/2010/main" val="3832730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646139-B631-6542-826B-64BC2B88075D}"/>
              </a:ext>
            </a:extLst>
          </p:cNvPr>
          <p:cNvSpPr>
            <a:spLocks noGrp="1"/>
          </p:cNvSpPr>
          <p:nvPr>
            <p:ph type="body" sz="quarter" idx="10"/>
          </p:nvPr>
        </p:nvSpPr>
        <p:spPr>
          <a:xfrm>
            <a:off x="838200" y="1876483"/>
            <a:ext cx="10515600" cy="2839752"/>
          </a:xfrm>
        </p:spPr>
        <p:txBody>
          <a:bodyPr/>
          <a:lstStyle/>
          <a:p>
            <a:r>
              <a:rPr lang="en-US" dirty="0"/>
              <a:t>Within clusters, all cells are not independent of each other</a:t>
            </a:r>
          </a:p>
          <a:p>
            <a:r>
              <a:rPr lang="en-US" dirty="0"/>
              <a:t>Cells are dependent on the animal of origin</a:t>
            </a:r>
          </a:p>
          <a:p>
            <a:r>
              <a:rPr lang="en-US" dirty="0"/>
              <a:t>How does one model this dependence of reads across cells from the same animal?</a:t>
            </a:r>
          </a:p>
          <a:p>
            <a:r>
              <a:rPr lang="en-US" i="1" dirty="0"/>
              <a:t>Simple approach</a:t>
            </a:r>
            <a:r>
              <a:rPr lang="en-US" dirty="0"/>
              <a:t>: Aggregate counts</a:t>
            </a:r>
          </a:p>
          <a:p>
            <a:r>
              <a:rPr lang="en-US" i="1" dirty="0"/>
              <a:t>More complex approach</a:t>
            </a:r>
            <a:r>
              <a:rPr lang="en-US" dirty="0"/>
              <a:t>: Use linear mixed effects model </a:t>
            </a:r>
          </a:p>
        </p:txBody>
      </p:sp>
      <p:sp>
        <p:nvSpPr>
          <p:cNvPr id="3" name="Title 2">
            <a:extLst>
              <a:ext uri="{FF2B5EF4-FFF2-40B4-BE49-F238E27FC236}">
                <a16:creationId xmlns:a16="http://schemas.microsoft.com/office/drawing/2014/main" id="{5A981BA6-84D1-1247-A783-5BC811FD13D2}"/>
              </a:ext>
            </a:extLst>
          </p:cNvPr>
          <p:cNvSpPr>
            <a:spLocks noGrp="1"/>
          </p:cNvSpPr>
          <p:nvPr>
            <p:ph type="title"/>
          </p:nvPr>
        </p:nvSpPr>
        <p:spPr/>
        <p:txBody>
          <a:bodyPr/>
          <a:lstStyle/>
          <a:p>
            <a:r>
              <a:rPr lang="en-US" b="1" u="sng" dirty="0"/>
              <a:t>Within cluster</a:t>
            </a:r>
            <a:r>
              <a:rPr lang="en-US" dirty="0"/>
              <a:t>: </a:t>
            </a:r>
            <a:br>
              <a:rPr lang="en-US" dirty="0"/>
            </a:br>
            <a:r>
              <a:rPr lang="en-US" dirty="0"/>
              <a:t>Multi-sample-multi condition comparison</a:t>
            </a:r>
          </a:p>
        </p:txBody>
      </p:sp>
    </p:spTree>
    <p:extLst>
      <p:ext uri="{BB962C8B-B14F-4D97-AF65-F5344CB8AC3E}">
        <p14:creationId xmlns:p14="http://schemas.microsoft.com/office/powerpoint/2010/main" val="23589972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AC1EB7-DECE-C84C-BD11-00293119FE85}"/>
              </a:ext>
            </a:extLst>
          </p:cNvPr>
          <p:cNvPicPr>
            <a:picLocks noChangeAspect="1"/>
          </p:cNvPicPr>
          <p:nvPr/>
        </p:nvPicPr>
        <p:blipFill>
          <a:blip r:embed="rId2"/>
          <a:stretch>
            <a:fillRect/>
          </a:stretch>
        </p:blipFill>
        <p:spPr>
          <a:xfrm>
            <a:off x="0" y="0"/>
            <a:ext cx="6273478" cy="1693246"/>
          </a:xfrm>
          <a:prstGeom prst="rect">
            <a:avLst/>
          </a:prstGeom>
        </p:spPr>
      </p:pic>
      <p:pic>
        <p:nvPicPr>
          <p:cNvPr id="7" name="Picture 6">
            <a:extLst>
              <a:ext uri="{FF2B5EF4-FFF2-40B4-BE49-F238E27FC236}">
                <a16:creationId xmlns:a16="http://schemas.microsoft.com/office/drawing/2014/main" id="{F11DF05D-114B-F44C-9F87-2748BC4BAE6B}"/>
              </a:ext>
            </a:extLst>
          </p:cNvPr>
          <p:cNvPicPr>
            <a:picLocks noChangeAspect="1"/>
          </p:cNvPicPr>
          <p:nvPr/>
        </p:nvPicPr>
        <p:blipFill>
          <a:blip r:embed="rId3"/>
          <a:stretch>
            <a:fillRect/>
          </a:stretch>
        </p:blipFill>
        <p:spPr>
          <a:xfrm>
            <a:off x="138897" y="1693246"/>
            <a:ext cx="7928657" cy="4398430"/>
          </a:xfrm>
          <a:prstGeom prst="rect">
            <a:avLst/>
          </a:prstGeom>
        </p:spPr>
      </p:pic>
      <p:pic>
        <p:nvPicPr>
          <p:cNvPr id="9" name="Picture 8">
            <a:extLst>
              <a:ext uri="{FF2B5EF4-FFF2-40B4-BE49-F238E27FC236}">
                <a16:creationId xmlns:a16="http://schemas.microsoft.com/office/drawing/2014/main" id="{94220459-292D-974E-80B5-87A2FEC25F98}"/>
              </a:ext>
            </a:extLst>
          </p:cNvPr>
          <p:cNvPicPr>
            <a:picLocks noChangeAspect="1"/>
          </p:cNvPicPr>
          <p:nvPr/>
        </p:nvPicPr>
        <p:blipFill>
          <a:blip r:embed="rId4"/>
          <a:stretch>
            <a:fillRect/>
          </a:stretch>
        </p:blipFill>
        <p:spPr>
          <a:xfrm>
            <a:off x="9440199" y="457200"/>
            <a:ext cx="2501900" cy="5943600"/>
          </a:xfrm>
          <a:prstGeom prst="rect">
            <a:avLst/>
          </a:prstGeom>
        </p:spPr>
      </p:pic>
      <p:sp>
        <p:nvSpPr>
          <p:cNvPr id="10" name="TextBox 9">
            <a:extLst>
              <a:ext uri="{FF2B5EF4-FFF2-40B4-BE49-F238E27FC236}">
                <a16:creationId xmlns:a16="http://schemas.microsoft.com/office/drawing/2014/main" id="{C850B377-E248-3144-8108-06D485D11230}"/>
              </a:ext>
            </a:extLst>
          </p:cNvPr>
          <p:cNvSpPr txBox="1"/>
          <p:nvPr/>
        </p:nvSpPr>
        <p:spPr>
          <a:xfrm>
            <a:off x="138897" y="6091676"/>
            <a:ext cx="914400" cy="914400"/>
          </a:xfrm>
          <a:prstGeom prst="rect">
            <a:avLst/>
          </a:prstGeom>
          <a:noFill/>
          <a:ln>
            <a:noFill/>
          </a:ln>
        </p:spPr>
        <p:txBody>
          <a:bodyPr wrap="none" rtlCol="0" anchor="ctr" anchorCtr="0">
            <a:noAutofit/>
          </a:bodyPr>
          <a:lstStyle/>
          <a:p>
            <a:pPr>
              <a:spcAft>
                <a:spcPts val="600"/>
              </a:spcAft>
            </a:pPr>
            <a:r>
              <a:rPr lang="en-US" sz="2000" b="1" dirty="0" err="1">
                <a:solidFill>
                  <a:srgbClr val="0070C0"/>
                </a:solidFill>
                <a:latin typeface="Helvetica" charset="0"/>
                <a:ea typeface="Times New Roman" charset="0"/>
                <a:cs typeface="Arial" charset="0"/>
              </a:rPr>
              <a:t>edgeR</a:t>
            </a:r>
            <a:r>
              <a:rPr lang="en-US" sz="2000" dirty="0">
                <a:solidFill>
                  <a:srgbClr val="0070C0"/>
                </a:solidFill>
                <a:latin typeface="Helvetica" charset="0"/>
                <a:ea typeface="Times New Roman" charset="0"/>
                <a:cs typeface="Arial" charset="0"/>
              </a:rPr>
              <a:t> with aggregate counts (across cells from given individual) simple and most powerful!! </a:t>
            </a:r>
          </a:p>
        </p:txBody>
      </p:sp>
      <p:cxnSp>
        <p:nvCxnSpPr>
          <p:cNvPr id="12" name="Straight Arrow Connector 11">
            <a:extLst>
              <a:ext uri="{FF2B5EF4-FFF2-40B4-BE49-F238E27FC236}">
                <a16:creationId xmlns:a16="http://schemas.microsoft.com/office/drawing/2014/main" id="{0CDF2462-21AC-C447-BC4C-B4F0DECD7BB6}"/>
              </a:ext>
            </a:extLst>
          </p:cNvPr>
          <p:cNvCxnSpPr/>
          <p:nvPr/>
        </p:nvCxnSpPr>
        <p:spPr>
          <a:xfrm flipH="1" flipV="1">
            <a:off x="439838" y="5706319"/>
            <a:ext cx="138896" cy="694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813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646139-B631-6542-826B-64BC2B88075D}"/>
              </a:ext>
            </a:extLst>
          </p:cNvPr>
          <p:cNvSpPr>
            <a:spLocks noGrp="1"/>
          </p:cNvSpPr>
          <p:nvPr>
            <p:ph type="body" sz="quarter" idx="10"/>
          </p:nvPr>
        </p:nvSpPr>
        <p:spPr>
          <a:xfrm>
            <a:off x="838200" y="1876483"/>
            <a:ext cx="10515600" cy="2195473"/>
          </a:xfrm>
        </p:spPr>
        <p:txBody>
          <a:bodyPr/>
          <a:lstStyle/>
          <a:p>
            <a:r>
              <a:rPr lang="en-US" dirty="0"/>
              <a:t>Cell-type (cluster) proportions from each subject may be associated with condition under study</a:t>
            </a:r>
          </a:p>
          <a:p>
            <a:r>
              <a:rPr lang="en-US" dirty="0"/>
              <a:t>We can model the change in the odds of cluster membership of cells from a given subject with change in condition</a:t>
            </a:r>
          </a:p>
          <a:p>
            <a:r>
              <a:rPr lang="en-US" dirty="0"/>
              <a:t>Use generalized linear mixed effects models</a:t>
            </a:r>
          </a:p>
        </p:txBody>
      </p:sp>
      <p:sp>
        <p:nvSpPr>
          <p:cNvPr id="3" name="Title 2">
            <a:extLst>
              <a:ext uri="{FF2B5EF4-FFF2-40B4-BE49-F238E27FC236}">
                <a16:creationId xmlns:a16="http://schemas.microsoft.com/office/drawing/2014/main" id="{5A981BA6-84D1-1247-A783-5BC811FD13D2}"/>
              </a:ext>
            </a:extLst>
          </p:cNvPr>
          <p:cNvSpPr>
            <a:spLocks noGrp="1"/>
          </p:cNvSpPr>
          <p:nvPr>
            <p:ph type="title"/>
          </p:nvPr>
        </p:nvSpPr>
        <p:spPr/>
        <p:txBody>
          <a:bodyPr/>
          <a:lstStyle/>
          <a:p>
            <a:r>
              <a:rPr lang="en-US" b="1" u="sng" dirty="0"/>
              <a:t>Between cluster</a:t>
            </a:r>
            <a:r>
              <a:rPr lang="en-US" dirty="0"/>
              <a:t>: </a:t>
            </a:r>
            <a:br>
              <a:rPr lang="en-US" dirty="0"/>
            </a:br>
            <a:r>
              <a:rPr lang="en-US" dirty="0"/>
              <a:t>Multi-sample-multi condition comparison</a:t>
            </a:r>
          </a:p>
        </p:txBody>
      </p:sp>
    </p:spTree>
    <p:extLst>
      <p:ext uri="{BB962C8B-B14F-4D97-AF65-F5344CB8AC3E}">
        <p14:creationId xmlns:p14="http://schemas.microsoft.com/office/powerpoint/2010/main" val="28693529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861828-276C-184B-A2E5-0A0C064B94D7}"/>
              </a:ext>
            </a:extLst>
          </p:cNvPr>
          <p:cNvSpPr>
            <a:spLocks noGrp="1"/>
          </p:cNvSpPr>
          <p:nvPr>
            <p:ph type="body" sz="quarter" idx="10"/>
          </p:nvPr>
        </p:nvSpPr>
        <p:spPr/>
        <p:txBody>
          <a:bodyPr/>
          <a:lstStyle/>
          <a:p>
            <a:endParaRPr lang="en-US" dirty="0"/>
          </a:p>
        </p:txBody>
      </p:sp>
      <p:sp>
        <p:nvSpPr>
          <p:cNvPr id="3" name="Title 2">
            <a:extLst>
              <a:ext uri="{FF2B5EF4-FFF2-40B4-BE49-F238E27FC236}">
                <a16:creationId xmlns:a16="http://schemas.microsoft.com/office/drawing/2014/main" id="{349735F2-7489-3241-ABED-B1A6D910D723}"/>
              </a:ext>
            </a:extLst>
          </p:cNvPr>
          <p:cNvSpPr>
            <a:spLocks noGrp="1"/>
          </p:cNvSpPr>
          <p:nvPr>
            <p:ph type="title"/>
          </p:nvPr>
        </p:nvSpPr>
        <p:spPr/>
        <p:txBody>
          <a:bodyPr/>
          <a:lstStyle/>
          <a:p>
            <a:r>
              <a:rPr lang="en-US" dirty="0"/>
              <a:t>Hands on: </a:t>
            </a:r>
            <a:br>
              <a:rPr lang="en-US" dirty="0"/>
            </a:br>
            <a:r>
              <a:rPr lang="en-US" dirty="0"/>
              <a:t>Multi-sample-multi condition comparison</a:t>
            </a:r>
          </a:p>
        </p:txBody>
      </p:sp>
    </p:spTree>
    <p:extLst>
      <p:ext uri="{BB962C8B-B14F-4D97-AF65-F5344CB8AC3E}">
        <p14:creationId xmlns:p14="http://schemas.microsoft.com/office/powerpoint/2010/main" val="4094911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b="1" dirty="0"/>
              <a:t>Batch correction</a:t>
            </a:r>
          </a:p>
          <a:p>
            <a:pPr lvl="1"/>
            <a:r>
              <a:rPr lang="en-US" sz="2000" b="1"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18513002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8DED8B-BB6D-DD4F-950E-B6DB8D50F0BB}"/>
              </a:ext>
            </a:extLst>
          </p:cNvPr>
          <p:cNvSpPr>
            <a:spLocks noGrp="1"/>
          </p:cNvSpPr>
          <p:nvPr>
            <p:ph type="body" sz="quarter" idx="10"/>
          </p:nvPr>
        </p:nvSpPr>
        <p:spPr>
          <a:xfrm>
            <a:off x="838200" y="1876483"/>
            <a:ext cx="10515600" cy="2769989"/>
          </a:xfrm>
        </p:spPr>
        <p:txBody>
          <a:bodyPr/>
          <a:lstStyle/>
          <a:p>
            <a:r>
              <a:rPr lang="en-US" dirty="0"/>
              <a:t>“</a:t>
            </a:r>
            <a:r>
              <a:rPr lang="en-US" sz="4000" dirty="0"/>
              <a:t>Batch effects are sub-groups of measurements that have qualitatively different </a:t>
            </a:r>
            <a:r>
              <a:rPr lang="en-US" sz="4000" dirty="0" err="1"/>
              <a:t>behaviour</a:t>
            </a:r>
            <a:r>
              <a:rPr lang="en-US" sz="4000" dirty="0"/>
              <a:t> across conditions and are unrelated to the biological or scientific variables in a study</a:t>
            </a:r>
            <a:r>
              <a:rPr lang="en-US" dirty="0"/>
              <a:t>”:</a:t>
            </a:r>
            <a:r>
              <a:rPr lang="en-US" i="1" dirty="0"/>
              <a:t> Leek et al 2010</a:t>
            </a:r>
          </a:p>
        </p:txBody>
      </p:sp>
      <p:sp>
        <p:nvSpPr>
          <p:cNvPr id="3" name="Title 2">
            <a:extLst>
              <a:ext uri="{FF2B5EF4-FFF2-40B4-BE49-F238E27FC236}">
                <a16:creationId xmlns:a16="http://schemas.microsoft.com/office/drawing/2014/main" id="{699597EA-0B06-EF46-B5AD-90A201067FF9}"/>
              </a:ext>
            </a:extLst>
          </p:cNvPr>
          <p:cNvSpPr>
            <a:spLocks noGrp="1"/>
          </p:cNvSpPr>
          <p:nvPr>
            <p:ph type="title"/>
          </p:nvPr>
        </p:nvSpPr>
        <p:spPr/>
        <p:txBody>
          <a:bodyPr/>
          <a:lstStyle/>
          <a:p>
            <a:r>
              <a:rPr lang="en-US" dirty="0"/>
              <a:t>Define batch effects</a:t>
            </a:r>
          </a:p>
        </p:txBody>
      </p:sp>
    </p:spTree>
    <p:extLst>
      <p:ext uri="{BB962C8B-B14F-4D97-AF65-F5344CB8AC3E}">
        <p14:creationId xmlns:p14="http://schemas.microsoft.com/office/powerpoint/2010/main" val="13752516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739858-E6BC-4346-87CC-5BCEA48EE3D3}"/>
              </a:ext>
            </a:extLst>
          </p:cNvPr>
          <p:cNvSpPr>
            <a:spLocks noGrp="1"/>
          </p:cNvSpPr>
          <p:nvPr>
            <p:ph type="body" sz="quarter" idx="10"/>
          </p:nvPr>
        </p:nvSpPr>
        <p:spPr>
          <a:xfrm>
            <a:off x="838200" y="1876483"/>
            <a:ext cx="10515600" cy="1679434"/>
          </a:xfrm>
        </p:spPr>
        <p:txBody>
          <a:bodyPr/>
          <a:lstStyle/>
          <a:p>
            <a:r>
              <a:rPr lang="en-US" dirty="0"/>
              <a:t>In your experiments where subset of samples are processed are differently – different times, people, library prep</a:t>
            </a:r>
          </a:p>
          <a:p>
            <a:r>
              <a:rPr lang="en-US" dirty="0"/>
              <a:t>When you want to compare your data to publicly accessible data</a:t>
            </a:r>
          </a:p>
        </p:txBody>
      </p:sp>
      <p:sp>
        <p:nvSpPr>
          <p:cNvPr id="3" name="Title 2">
            <a:extLst>
              <a:ext uri="{FF2B5EF4-FFF2-40B4-BE49-F238E27FC236}">
                <a16:creationId xmlns:a16="http://schemas.microsoft.com/office/drawing/2014/main" id="{09CE282D-D3C5-A44A-AC14-68A2CD7892A9}"/>
              </a:ext>
            </a:extLst>
          </p:cNvPr>
          <p:cNvSpPr>
            <a:spLocks noGrp="1"/>
          </p:cNvSpPr>
          <p:nvPr>
            <p:ph type="title"/>
          </p:nvPr>
        </p:nvSpPr>
        <p:spPr/>
        <p:txBody>
          <a:bodyPr/>
          <a:lstStyle/>
          <a:p>
            <a:r>
              <a:rPr lang="en-US" dirty="0"/>
              <a:t>Batch effects could arise</a:t>
            </a:r>
          </a:p>
        </p:txBody>
      </p:sp>
    </p:spTree>
    <p:extLst>
      <p:ext uri="{BB962C8B-B14F-4D97-AF65-F5344CB8AC3E}">
        <p14:creationId xmlns:p14="http://schemas.microsoft.com/office/powerpoint/2010/main" val="2292470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b="1" dirty="0"/>
              <a:t>Introduce the data and the research questions</a:t>
            </a:r>
          </a:p>
          <a:p>
            <a:r>
              <a:rPr lang="en-US" sz="2000"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25670535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A0C333-7FAD-7247-8E1D-4F9EAB7B5918}"/>
              </a:ext>
            </a:extLst>
          </p:cNvPr>
          <p:cNvSpPr>
            <a:spLocks noGrp="1"/>
          </p:cNvSpPr>
          <p:nvPr>
            <p:ph type="body" sz="quarter" idx="10"/>
          </p:nvPr>
        </p:nvSpPr>
        <p:spPr>
          <a:xfrm>
            <a:off x="838200" y="1876483"/>
            <a:ext cx="10515600" cy="2195473"/>
          </a:xfrm>
        </p:spPr>
        <p:txBody>
          <a:bodyPr/>
          <a:lstStyle/>
          <a:p>
            <a:pPr marL="514350" indent="-514350">
              <a:buFont typeface="+mj-lt"/>
              <a:buAutoNum type="arabicPeriod"/>
            </a:pPr>
            <a:r>
              <a:rPr lang="en-US" dirty="0"/>
              <a:t>There is at least one cell-type that is common between the two data sets being integrated</a:t>
            </a:r>
          </a:p>
          <a:p>
            <a:pPr marL="514350" indent="-514350">
              <a:buFont typeface="+mj-lt"/>
              <a:buAutoNum type="arabicPeriod"/>
            </a:pPr>
            <a:r>
              <a:rPr lang="en-US" dirty="0"/>
              <a:t>Batch effects are orthogonal to the biological effects</a:t>
            </a:r>
          </a:p>
          <a:p>
            <a:pPr marL="514350" indent="-514350">
              <a:buFont typeface="+mj-lt"/>
              <a:buAutoNum type="arabicPeriod"/>
            </a:pPr>
            <a:r>
              <a:rPr lang="en-US" dirty="0"/>
              <a:t>Variation in batch effects across cells is much smaller than variation in biological effects</a:t>
            </a:r>
          </a:p>
        </p:txBody>
      </p:sp>
      <p:sp>
        <p:nvSpPr>
          <p:cNvPr id="3" name="Title 2">
            <a:extLst>
              <a:ext uri="{FF2B5EF4-FFF2-40B4-BE49-F238E27FC236}">
                <a16:creationId xmlns:a16="http://schemas.microsoft.com/office/drawing/2014/main" id="{CB568910-EDCF-EC42-A75D-B63496A4A0A5}"/>
              </a:ext>
            </a:extLst>
          </p:cNvPr>
          <p:cNvSpPr>
            <a:spLocks noGrp="1"/>
          </p:cNvSpPr>
          <p:nvPr>
            <p:ph type="title"/>
          </p:nvPr>
        </p:nvSpPr>
        <p:spPr/>
        <p:txBody>
          <a:bodyPr/>
          <a:lstStyle/>
          <a:p>
            <a:r>
              <a:rPr lang="en-US" dirty="0"/>
              <a:t>Important assumptions for batch correction methods</a:t>
            </a:r>
          </a:p>
        </p:txBody>
      </p:sp>
      <p:pic>
        <p:nvPicPr>
          <p:cNvPr id="5" name="Picture 4">
            <a:extLst>
              <a:ext uri="{FF2B5EF4-FFF2-40B4-BE49-F238E27FC236}">
                <a16:creationId xmlns:a16="http://schemas.microsoft.com/office/drawing/2014/main" id="{D758B26B-2D30-C44B-9311-FBEDD60B9989}"/>
              </a:ext>
            </a:extLst>
          </p:cNvPr>
          <p:cNvPicPr>
            <a:picLocks noChangeAspect="1"/>
          </p:cNvPicPr>
          <p:nvPr/>
        </p:nvPicPr>
        <p:blipFill>
          <a:blip r:embed="rId2"/>
          <a:stretch>
            <a:fillRect/>
          </a:stretch>
        </p:blipFill>
        <p:spPr>
          <a:xfrm>
            <a:off x="5578997" y="5816514"/>
            <a:ext cx="6493397" cy="1041486"/>
          </a:xfrm>
          <a:prstGeom prst="rect">
            <a:avLst/>
          </a:prstGeom>
        </p:spPr>
      </p:pic>
    </p:spTree>
    <p:extLst>
      <p:ext uri="{BB962C8B-B14F-4D97-AF65-F5344CB8AC3E}">
        <p14:creationId xmlns:p14="http://schemas.microsoft.com/office/powerpoint/2010/main" val="24715242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A8F386-D22E-5740-88CC-B918562CC4B5}"/>
              </a:ext>
            </a:extLst>
          </p:cNvPr>
          <p:cNvPicPr>
            <a:picLocks noChangeAspect="1"/>
          </p:cNvPicPr>
          <p:nvPr/>
        </p:nvPicPr>
        <p:blipFill>
          <a:blip r:embed="rId2"/>
          <a:stretch>
            <a:fillRect/>
          </a:stretch>
        </p:blipFill>
        <p:spPr>
          <a:xfrm>
            <a:off x="0" y="0"/>
            <a:ext cx="5289630" cy="2182165"/>
          </a:xfrm>
          <a:prstGeom prst="rect">
            <a:avLst/>
          </a:prstGeom>
        </p:spPr>
      </p:pic>
      <p:pic>
        <p:nvPicPr>
          <p:cNvPr id="7" name="Picture 6">
            <a:extLst>
              <a:ext uri="{FF2B5EF4-FFF2-40B4-BE49-F238E27FC236}">
                <a16:creationId xmlns:a16="http://schemas.microsoft.com/office/drawing/2014/main" id="{EE6131C9-4D4B-5D4B-96F7-32A01F983802}"/>
              </a:ext>
            </a:extLst>
          </p:cNvPr>
          <p:cNvPicPr>
            <a:picLocks noChangeAspect="1"/>
          </p:cNvPicPr>
          <p:nvPr/>
        </p:nvPicPr>
        <p:blipFill>
          <a:blip r:embed="rId3"/>
          <a:stretch>
            <a:fillRect/>
          </a:stretch>
        </p:blipFill>
        <p:spPr>
          <a:xfrm>
            <a:off x="0" y="2639028"/>
            <a:ext cx="8006426" cy="3310700"/>
          </a:xfrm>
          <a:prstGeom prst="rect">
            <a:avLst/>
          </a:prstGeom>
        </p:spPr>
      </p:pic>
      <p:sp>
        <p:nvSpPr>
          <p:cNvPr id="8" name="TextBox 7">
            <a:extLst>
              <a:ext uri="{FF2B5EF4-FFF2-40B4-BE49-F238E27FC236}">
                <a16:creationId xmlns:a16="http://schemas.microsoft.com/office/drawing/2014/main" id="{7AD218F4-5936-2144-A03F-3F196F22F1AF}"/>
              </a:ext>
            </a:extLst>
          </p:cNvPr>
          <p:cNvSpPr txBox="1"/>
          <p:nvPr/>
        </p:nvSpPr>
        <p:spPr>
          <a:xfrm>
            <a:off x="5440101" y="1267765"/>
            <a:ext cx="914400" cy="914400"/>
          </a:xfrm>
          <a:prstGeom prst="rect">
            <a:avLst/>
          </a:prstGeom>
          <a:noFill/>
          <a:ln>
            <a:noFill/>
          </a:ln>
        </p:spPr>
        <p:txBody>
          <a:bodyPr wrap="none" rtlCol="0" anchor="ctr" anchorCtr="0">
            <a:noAutofit/>
          </a:bodyPr>
          <a:lstStyle/>
          <a:p>
            <a:pPr>
              <a:spcAft>
                <a:spcPts val="600"/>
              </a:spcAft>
            </a:pPr>
            <a:r>
              <a:rPr lang="en-US" sz="2000" dirty="0">
                <a:solidFill>
                  <a:srgbClr val="0070C0"/>
                </a:solidFill>
                <a:latin typeface="Helvetica" charset="0"/>
                <a:ea typeface="Times New Roman" charset="0"/>
                <a:cs typeface="Arial" charset="0"/>
              </a:rPr>
              <a:t>LIGER, Harmony and Seurat 3 top 3 performing methods!!</a:t>
            </a:r>
          </a:p>
        </p:txBody>
      </p:sp>
    </p:spTree>
    <p:extLst>
      <p:ext uri="{BB962C8B-B14F-4D97-AF65-F5344CB8AC3E}">
        <p14:creationId xmlns:p14="http://schemas.microsoft.com/office/powerpoint/2010/main" val="19059360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85F452-47B8-CA4B-8629-33E53DFF07CC}"/>
              </a:ext>
            </a:extLst>
          </p:cNvPr>
          <p:cNvSpPr>
            <a:spLocks noGrp="1"/>
          </p:cNvSpPr>
          <p:nvPr>
            <p:ph type="title"/>
          </p:nvPr>
        </p:nvSpPr>
        <p:spPr/>
        <p:txBody>
          <a:bodyPr/>
          <a:lstStyle/>
          <a:p>
            <a:r>
              <a:rPr lang="en-US" dirty="0"/>
              <a:t>Seurat 3: </a:t>
            </a:r>
            <a:r>
              <a:rPr lang="en-US" dirty="0" err="1"/>
              <a:t>IntegrateData</a:t>
            </a:r>
            <a:endParaRPr lang="en-US" dirty="0"/>
          </a:p>
        </p:txBody>
      </p:sp>
      <p:pic>
        <p:nvPicPr>
          <p:cNvPr id="5" name="Picture 4">
            <a:extLst>
              <a:ext uri="{FF2B5EF4-FFF2-40B4-BE49-F238E27FC236}">
                <a16:creationId xmlns:a16="http://schemas.microsoft.com/office/drawing/2014/main" id="{659253E2-894B-5849-88D4-1D598CD20573}"/>
              </a:ext>
            </a:extLst>
          </p:cNvPr>
          <p:cNvPicPr>
            <a:picLocks noChangeAspect="1"/>
          </p:cNvPicPr>
          <p:nvPr/>
        </p:nvPicPr>
        <p:blipFill>
          <a:blip r:embed="rId3"/>
          <a:stretch>
            <a:fillRect/>
          </a:stretch>
        </p:blipFill>
        <p:spPr>
          <a:xfrm>
            <a:off x="1278131" y="1690688"/>
            <a:ext cx="8745546" cy="5158605"/>
          </a:xfrm>
          <a:prstGeom prst="rect">
            <a:avLst/>
          </a:prstGeom>
        </p:spPr>
      </p:pic>
    </p:spTree>
    <p:extLst>
      <p:ext uri="{BB962C8B-B14F-4D97-AF65-F5344CB8AC3E}">
        <p14:creationId xmlns:p14="http://schemas.microsoft.com/office/powerpoint/2010/main" val="2772854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C2B1EC-EF45-5848-A05D-93E3B8439615}"/>
              </a:ext>
            </a:extLst>
          </p:cNvPr>
          <p:cNvSpPr>
            <a:spLocks noGrp="1"/>
          </p:cNvSpPr>
          <p:nvPr>
            <p:ph type="body" sz="quarter" idx="10"/>
          </p:nvPr>
        </p:nvSpPr>
        <p:spPr/>
        <p:txBody>
          <a:bodyPr/>
          <a:lstStyle/>
          <a:p>
            <a:endParaRPr lang="en-US"/>
          </a:p>
        </p:txBody>
      </p:sp>
      <p:sp>
        <p:nvSpPr>
          <p:cNvPr id="3" name="Title 2">
            <a:extLst>
              <a:ext uri="{FF2B5EF4-FFF2-40B4-BE49-F238E27FC236}">
                <a16:creationId xmlns:a16="http://schemas.microsoft.com/office/drawing/2014/main" id="{C706258B-0BDF-9F47-86DD-AE6207C8D040}"/>
              </a:ext>
            </a:extLst>
          </p:cNvPr>
          <p:cNvSpPr>
            <a:spLocks noGrp="1"/>
          </p:cNvSpPr>
          <p:nvPr>
            <p:ph type="title"/>
          </p:nvPr>
        </p:nvSpPr>
        <p:spPr/>
        <p:txBody>
          <a:bodyPr/>
          <a:lstStyle/>
          <a:p>
            <a:r>
              <a:rPr lang="en-US" dirty="0"/>
              <a:t>Hands-on: Batch correction</a:t>
            </a:r>
          </a:p>
        </p:txBody>
      </p:sp>
    </p:spTree>
    <p:extLst>
      <p:ext uri="{BB962C8B-B14F-4D97-AF65-F5344CB8AC3E}">
        <p14:creationId xmlns:p14="http://schemas.microsoft.com/office/powerpoint/2010/main" val="32226433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b="1"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19590864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026504"/>
          </a:xfrm>
        </p:spPr>
        <p:txBody>
          <a:bodyPr/>
          <a:lstStyle/>
          <a:p>
            <a:r>
              <a:rPr lang="en-US" dirty="0"/>
              <a:t>State of art of the </a:t>
            </a:r>
            <a:r>
              <a:rPr lang="en-US" b="1" dirty="0"/>
              <a:t>design and statistical analyses of </a:t>
            </a:r>
            <a:r>
              <a:rPr lang="en-US" b="1" dirty="0" err="1"/>
              <a:t>scRNAseq</a:t>
            </a:r>
            <a:r>
              <a:rPr lang="en-US" b="1" dirty="0"/>
              <a:t> data is still in flux</a:t>
            </a:r>
          </a:p>
          <a:p>
            <a:pPr lvl="1"/>
            <a:r>
              <a:rPr lang="en-US" dirty="0"/>
              <a:t>Benchmarks in different areas are being increasingly available</a:t>
            </a:r>
          </a:p>
          <a:p>
            <a:r>
              <a:rPr lang="en-US" dirty="0"/>
              <a:t>There are </a:t>
            </a:r>
            <a:r>
              <a:rPr lang="en-US" b="1" dirty="0"/>
              <a:t>better designs </a:t>
            </a:r>
          </a:p>
          <a:p>
            <a:pPr lvl="1"/>
            <a:r>
              <a:rPr lang="en-US" b="1" dirty="0"/>
              <a:t>Most important: </a:t>
            </a:r>
            <a:r>
              <a:rPr lang="en-US" dirty="0">
                <a:solidFill>
                  <a:srgbClr val="FF0000"/>
                </a:solidFill>
              </a:rPr>
              <a:t>Please include replicates drawn from the population you want to make a claim about</a:t>
            </a:r>
          </a:p>
          <a:p>
            <a:r>
              <a:rPr lang="en-US" dirty="0"/>
              <a:t>There are </a:t>
            </a:r>
            <a:r>
              <a:rPr lang="en-US" b="1" dirty="0"/>
              <a:t>better statistics</a:t>
            </a:r>
            <a:r>
              <a:rPr lang="en-US" dirty="0"/>
              <a:t>/ways to get “more” reproducible results.</a:t>
            </a:r>
          </a:p>
          <a:p>
            <a:pPr lvl="1"/>
            <a:r>
              <a:rPr lang="en-US" dirty="0"/>
              <a:t>Normalization</a:t>
            </a:r>
          </a:p>
          <a:p>
            <a:pPr lvl="1"/>
            <a:r>
              <a:rPr lang="en-US" dirty="0"/>
              <a:t>Identification of marker genes</a:t>
            </a:r>
          </a:p>
          <a:p>
            <a:pPr lvl="1"/>
            <a:r>
              <a:rPr lang="en-US" dirty="0"/>
              <a:t>Multi-sample multi-condition comparison</a:t>
            </a:r>
          </a:p>
          <a:p>
            <a:pPr lvl="1"/>
            <a:r>
              <a:rPr lang="en-US" dirty="0"/>
              <a:t>Batch correction</a:t>
            </a:r>
          </a:p>
        </p:txBody>
      </p:sp>
      <p:sp>
        <p:nvSpPr>
          <p:cNvPr id="3" name="Title 2"/>
          <p:cNvSpPr>
            <a:spLocks noGrp="1"/>
          </p:cNvSpPr>
          <p:nvPr>
            <p:ph type="title"/>
          </p:nvPr>
        </p:nvSpPr>
        <p:spPr/>
        <p:txBody>
          <a:bodyPr/>
          <a:lstStyle/>
          <a:p>
            <a:r>
              <a:rPr lang="en-US" dirty="0"/>
              <a:t>Main points I want to convey</a:t>
            </a:r>
          </a:p>
        </p:txBody>
      </p:sp>
    </p:spTree>
    <p:extLst>
      <p:ext uri="{BB962C8B-B14F-4D97-AF65-F5344CB8AC3E}">
        <p14:creationId xmlns:p14="http://schemas.microsoft.com/office/powerpoint/2010/main" val="12073045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0E197AD-38F5-8C44-9E58-0DBC96F980E2}"/>
              </a:ext>
            </a:extLst>
          </p:cNvPr>
          <p:cNvSpPr>
            <a:spLocks noGrp="1"/>
          </p:cNvSpPr>
          <p:nvPr>
            <p:ph type="body" sz="quarter" idx="10"/>
          </p:nvPr>
        </p:nvSpPr>
        <p:spPr>
          <a:xfrm>
            <a:off x="838200" y="1876483"/>
            <a:ext cx="10515600" cy="1042337"/>
          </a:xfrm>
        </p:spPr>
        <p:txBody>
          <a:bodyPr/>
          <a:lstStyle/>
          <a:p>
            <a:endParaRPr lang="en-US" sz="1000" dirty="0"/>
          </a:p>
          <a:p>
            <a:r>
              <a:rPr lang="en-US" i="1" dirty="0"/>
              <a:t>Session 4</a:t>
            </a:r>
            <a:r>
              <a:rPr lang="en-US" dirty="0"/>
              <a:t>: Network analysis of single-cell data, trajectory analysis, Q&amp;A. (Fri)</a:t>
            </a:r>
          </a:p>
        </p:txBody>
      </p:sp>
      <p:sp>
        <p:nvSpPr>
          <p:cNvPr id="5" name="Title 4">
            <a:extLst>
              <a:ext uri="{FF2B5EF4-FFF2-40B4-BE49-F238E27FC236}">
                <a16:creationId xmlns:a16="http://schemas.microsoft.com/office/drawing/2014/main" id="{09B82B15-5DB8-DF45-A0B7-B76280A70CF4}"/>
              </a:ext>
            </a:extLst>
          </p:cNvPr>
          <p:cNvSpPr>
            <a:spLocks noGrp="1"/>
          </p:cNvSpPr>
          <p:nvPr>
            <p:ph type="title"/>
          </p:nvPr>
        </p:nvSpPr>
        <p:spPr/>
        <p:txBody>
          <a:bodyPr>
            <a:normAutofit/>
          </a:bodyPr>
          <a:lstStyle/>
          <a:p>
            <a:r>
              <a:rPr lang="en-US" sz="3600" dirty="0"/>
              <a:t>Upcoming sessions</a:t>
            </a:r>
          </a:p>
        </p:txBody>
      </p:sp>
    </p:spTree>
    <p:extLst>
      <p:ext uri="{BB962C8B-B14F-4D97-AF65-F5344CB8AC3E}">
        <p14:creationId xmlns:p14="http://schemas.microsoft.com/office/powerpoint/2010/main" val="38760271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AF1FB6-9DA7-4143-8B16-5362A32969EA}"/>
              </a:ext>
            </a:extLst>
          </p:cNvPr>
          <p:cNvSpPr>
            <a:spLocks noGrp="1"/>
          </p:cNvSpPr>
          <p:nvPr>
            <p:ph type="body" sz="quarter" idx="10"/>
          </p:nvPr>
        </p:nvSpPr>
        <p:spPr>
          <a:xfrm>
            <a:off x="838200" y="1876483"/>
            <a:ext cx="10515600" cy="3402470"/>
          </a:xfrm>
        </p:spPr>
        <p:txBody>
          <a:bodyPr/>
          <a:lstStyle/>
          <a:p>
            <a:r>
              <a:rPr lang="en-US" dirty="0"/>
              <a:t>Wynton Slack channel</a:t>
            </a:r>
          </a:p>
          <a:p>
            <a:pPr lvl="1"/>
            <a:r>
              <a:rPr lang="en-US" dirty="0" err="1"/>
              <a:t>ucsf-wynton.slack.com</a:t>
            </a:r>
            <a:endParaRPr lang="en-US" dirty="0"/>
          </a:p>
          <a:p>
            <a:pPr marL="457200" lvl="1" indent="0">
              <a:buNone/>
            </a:pPr>
            <a:endParaRPr lang="en-US" dirty="0"/>
          </a:p>
          <a:p>
            <a:r>
              <a:rPr lang="en-US" dirty="0"/>
              <a:t>Gladstone Bioinformatics Core slack channel</a:t>
            </a:r>
          </a:p>
          <a:p>
            <a:pPr lvl="1"/>
            <a:r>
              <a:rPr lang="en-US" dirty="0">
                <a:hlinkClick r:id="rId2"/>
              </a:rPr>
              <a:t>https://gladstoneinstitutes.slack.com/archives/C0145F1L7QS</a:t>
            </a:r>
            <a:endParaRPr lang="en-US" dirty="0"/>
          </a:p>
          <a:p>
            <a:pPr marL="457200" lvl="1" indent="0">
              <a:buNone/>
            </a:pPr>
            <a:endParaRPr lang="en-US" dirty="0"/>
          </a:p>
          <a:p>
            <a:r>
              <a:rPr lang="en-US" dirty="0"/>
              <a:t>Wynton tutorials</a:t>
            </a:r>
          </a:p>
          <a:p>
            <a:pPr lvl="1"/>
            <a:r>
              <a:rPr lang="en-US" dirty="0"/>
              <a:t>https://</a:t>
            </a:r>
            <a:r>
              <a:rPr lang="en-US" dirty="0" err="1"/>
              <a:t>github.com</a:t>
            </a:r>
            <a:r>
              <a:rPr lang="en-US" dirty="0"/>
              <a:t>/</a:t>
            </a:r>
            <a:r>
              <a:rPr lang="en-US" dirty="0" err="1"/>
              <a:t>ucsf-wynton</a:t>
            </a:r>
            <a:r>
              <a:rPr lang="en-US" dirty="0"/>
              <a:t>/tutorials/wiki</a:t>
            </a:r>
          </a:p>
        </p:txBody>
      </p:sp>
      <p:sp>
        <p:nvSpPr>
          <p:cNvPr id="3" name="Title 2">
            <a:extLst>
              <a:ext uri="{FF2B5EF4-FFF2-40B4-BE49-F238E27FC236}">
                <a16:creationId xmlns:a16="http://schemas.microsoft.com/office/drawing/2014/main" id="{7D34DF98-6C63-934D-BC94-FE153F21CF18}"/>
              </a:ext>
            </a:extLst>
          </p:cNvPr>
          <p:cNvSpPr>
            <a:spLocks noGrp="1"/>
          </p:cNvSpPr>
          <p:nvPr>
            <p:ph type="title"/>
          </p:nvPr>
        </p:nvSpPr>
        <p:spPr>
          <a:xfrm>
            <a:off x="838200" y="365125"/>
            <a:ext cx="10515600" cy="1325563"/>
          </a:xfrm>
        </p:spPr>
        <p:txBody>
          <a:bodyPr/>
          <a:lstStyle/>
          <a:p>
            <a:r>
              <a:rPr lang="en-US" dirty="0"/>
              <a:t>Helpful resources</a:t>
            </a:r>
          </a:p>
        </p:txBody>
      </p:sp>
    </p:spTree>
    <p:extLst>
      <p:ext uri="{BB962C8B-B14F-4D97-AF65-F5344CB8AC3E}">
        <p14:creationId xmlns:p14="http://schemas.microsoft.com/office/powerpoint/2010/main" val="23893114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2741519-BE24-CD46-917C-973842317CBC}"/>
              </a:ext>
            </a:extLst>
          </p:cNvPr>
          <p:cNvSpPr>
            <a:spLocks noGrp="1"/>
          </p:cNvSpPr>
          <p:nvPr>
            <p:ph type="body" sz="quarter" idx="10"/>
          </p:nvPr>
        </p:nvSpPr>
        <p:spPr>
          <a:xfrm>
            <a:off x="838200" y="1876483"/>
            <a:ext cx="10515600" cy="1419876"/>
          </a:xfrm>
        </p:spPr>
        <p:txBody>
          <a:bodyPr/>
          <a:lstStyle/>
          <a:p>
            <a:r>
              <a:rPr lang="en-US" dirty="0">
                <a:hlinkClick r:id="rId2"/>
              </a:rPr>
              <a:t>https://www.surveymonkey.com/r/RRTZPTC</a:t>
            </a:r>
            <a:endParaRPr lang="en-US" dirty="0"/>
          </a:p>
          <a:p>
            <a:endParaRPr lang="en-US" dirty="0"/>
          </a:p>
          <a:p>
            <a:r>
              <a:rPr lang="en-US" dirty="0"/>
              <a:t>~3 min.</a:t>
            </a:r>
          </a:p>
        </p:txBody>
      </p:sp>
      <p:sp>
        <p:nvSpPr>
          <p:cNvPr id="5" name="Title 4">
            <a:extLst>
              <a:ext uri="{FF2B5EF4-FFF2-40B4-BE49-F238E27FC236}">
                <a16:creationId xmlns:a16="http://schemas.microsoft.com/office/drawing/2014/main" id="{EA243F3D-84FD-1B47-961E-CAF8E18955BD}"/>
              </a:ext>
            </a:extLst>
          </p:cNvPr>
          <p:cNvSpPr>
            <a:spLocks noGrp="1"/>
          </p:cNvSpPr>
          <p:nvPr>
            <p:ph type="title"/>
          </p:nvPr>
        </p:nvSpPr>
        <p:spPr/>
        <p:txBody>
          <a:bodyPr/>
          <a:lstStyle/>
          <a:p>
            <a:r>
              <a:rPr lang="en-US" dirty="0"/>
              <a:t>Your feedback is important to us!</a:t>
            </a:r>
          </a:p>
        </p:txBody>
      </p:sp>
    </p:spTree>
    <p:extLst>
      <p:ext uri="{BB962C8B-B14F-4D97-AF65-F5344CB8AC3E}">
        <p14:creationId xmlns:p14="http://schemas.microsoft.com/office/powerpoint/2010/main" val="103510402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1419876"/>
          </a:xfrm>
        </p:spPr>
        <p:txBody>
          <a:bodyPr/>
          <a:lstStyle/>
          <a:p>
            <a:r>
              <a:rPr lang="en-US" b="1" dirty="0"/>
              <a:t>Krishna Chaudhary</a:t>
            </a:r>
            <a:r>
              <a:rPr lang="en-US" dirty="0"/>
              <a:t>, Bioinformatics Core</a:t>
            </a:r>
          </a:p>
          <a:p>
            <a:r>
              <a:rPr lang="en-US" dirty="0"/>
              <a:t>Alex Pico, Bioinformatics Core</a:t>
            </a:r>
          </a:p>
          <a:p>
            <a:r>
              <a:rPr lang="en-US" dirty="0"/>
              <a:t>Min-</a:t>
            </a:r>
            <a:r>
              <a:rPr lang="en-US" dirty="0" err="1"/>
              <a:t>Gyoung</a:t>
            </a:r>
            <a:r>
              <a:rPr lang="en-US" dirty="0"/>
              <a:t> Shin, Bioinformatics Core</a:t>
            </a:r>
          </a:p>
        </p:txBody>
      </p:sp>
      <p:sp>
        <p:nvSpPr>
          <p:cNvPr id="3" name="Title 2"/>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361039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0E697196-1DC0-E745-8CFB-4660E1B18D1D}"/>
              </a:ext>
            </a:extLst>
          </p:cNvPr>
          <p:cNvPicPr>
            <a:picLocks noChangeAspect="1"/>
          </p:cNvPicPr>
          <p:nvPr/>
        </p:nvPicPr>
        <p:blipFill>
          <a:blip r:embed="rId3"/>
          <a:stretch>
            <a:fillRect/>
          </a:stretch>
        </p:blipFill>
        <p:spPr>
          <a:xfrm>
            <a:off x="8890679" y="2248894"/>
            <a:ext cx="3005620" cy="2721064"/>
          </a:xfrm>
          <a:prstGeom prst="rect">
            <a:avLst/>
          </a:prstGeom>
        </p:spPr>
      </p:pic>
      <p:sp>
        <p:nvSpPr>
          <p:cNvPr id="3" name="Title 2">
            <a:extLst>
              <a:ext uri="{FF2B5EF4-FFF2-40B4-BE49-F238E27FC236}">
                <a16:creationId xmlns:a16="http://schemas.microsoft.com/office/drawing/2014/main" id="{8D5DB94A-D2F7-FB4E-956D-D4B4BE088EB1}"/>
              </a:ext>
            </a:extLst>
          </p:cNvPr>
          <p:cNvSpPr>
            <a:spLocks noGrp="1"/>
          </p:cNvSpPr>
          <p:nvPr>
            <p:ph type="title"/>
          </p:nvPr>
        </p:nvSpPr>
        <p:spPr/>
        <p:txBody>
          <a:bodyPr/>
          <a:lstStyle/>
          <a:p>
            <a:r>
              <a:rPr lang="en-US" dirty="0">
                <a:effectLst/>
              </a:rPr>
              <a:t>Dissecting the Tumor Microenvironment</a:t>
            </a:r>
          </a:p>
        </p:txBody>
      </p:sp>
      <p:sp>
        <p:nvSpPr>
          <p:cNvPr id="5" name="Text Placeholder 4">
            <a:extLst>
              <a:ext uri="{FF2B5EF4-FFF2-40B4-BE49-F238E27FC236}">
                <a16:creationId xmlns:a16="http://schemas.microsoft.com/office/drawing/2014/main" id="{D1D639B5-59A9-ED48-B470-BB81225C7E90}"/>
              </a:ext>
            </a:extLst>
          </p:cNvPr>
          <p:cNvSpPr>
            <a:spLocks noGrp="1"/>
          </p:cNvSpPr>
          <p:nvPr>
            <p:ph type="body" sz="quarter" idx="10"/>
          </p:nvPr>
        </p:nvSpPr>
        <p:spPr>
          <a:xfrm>
            <a:off x="838200" y="1876483"/>
            <a:ext cx="10515600" cy="903837"/>
          </a:xfrm>
        </p:spPr>
        <p:txBody>
          <a:bodyPr/>
          <a:lstStyle/>
          <a:p>
            <a:r>
              <a:rPr lang="en-US" dirty="0"/>
              <a:t>GFP+ Mice were injected with a melanoma cell line</a:t>
            </a:r>
          </a:p>
          <a:p>
            <a:r>
              <a:rPr lang="en-US" dirty="0"/>
              <a:t>Host and tumor cells were then sorted and sequenced</a:t>
            </a:r>
          </a:p>
        </p:txBody>
      </p:sp>
      <p:pic>
        <p:nvPicPr>
          <p:cNvPr id="4" name="Picture 3">
            <a:extLst>
              <a:ext uri="{FF2B5EF4-FFF2-40B4-BE49-F238E27FC236}">
                <a16:creationId xmlns:a16="http://schemas.microsoft.com/office/drawing/2014/main" id="{A0F97BCA-89B9-D34F-B766-A963A9E113F3}"/>
              </a:ext>
            </a:extLst>
          </p:cNvPr>
          <p:cNvPicPr>
            <a:picLocks noChangeAspect="1"/>
          </p:cNvPicPr>
          <p:nvPr/>
        </p:nvPicPr>
        <p:blipFill>
          <a:blip r:embed="rId4"/>
          <a:stretch>
            <a:fillRect/>
          </a:stretch>
        </p:blipFill>
        <p:spPr>
          <a:xfrm>
            <a:off x="571983" y="3039224"/>
            <a:ext cx="2404901" cy="2488718"/>
          </a:xfrm>
          <a:prstGeom prst="rect">
            <a:avLst/>
          </a:prstGeom>
        </p:spPr>
      </p:pic>
      <p:sp>
        <p:nvSpPr>
          <p:cNvPr id="6" name="TextBox 5">
            <a:extLst>
              <a:ext uri="{FF2B5EF4-FFF2-40B4-BE49-F238E27FC236}">
                <a16:creationId xmlns:a16="http://schemas.microsoft.com/office/drawing/2014/main" id="{573CEFBA-F08A-6E4A-B942-B3F9AE7249E4}"/>
              </a:ext>
            </a:extLst>
          </p:cNvPr>
          <p:cNvSpPr txBox="1"/>
          <p:nvPr/>
        </p:nvSpPr>
        <p:spPr>
          <a:xfrm>
            <a:off x="4811486" y="6439076"/>
            <a:ext cx="2286000" cy="348342"/>
          </a:xfrm>
          <a:prstGeom prst="rect">
            <a:avLst/>
          </a:prstGeom>
          <a:noFill/>
          <a:ln>
            <a:noFill/>
          </a:ln>
        </p:spPr>
        <p:txBody>
          <a:bodyPr wrap="square" rtlCol="0" anchor="ctr" anchorCtr="0">
            <a:noAutofit/>
          </a:bodyPr>
          <a:lstStyle/>
          <a:p>
            <a:pPr>
              <a:spcAft>
                <a:spcPts val="600"/>
              </a:spcAft>
            </a:pPr>
            <a:r>
              <a:rPr lang="en-US" sz="1200" dirty="0">
                <a:latin typeface="Arial" panose="020B0604020202020204" pitchFamily="34" charset="0"/>
                <a:ea typeface="Times New Roman" charset="0"/>
                <a:cs typeface="Arial" panose="020B0604020202020204" pitchFamily="34" charset="0"/>
              </a:rPr>
              <a:t>Davidson </a:t>
            </a:r>
            <a:r>
              <a:rPr lang="en-US" sz="1200" i="1" dirty="0">
                <a:latin typeface="Arial" panose="020B0604020202020204" pitchFamily="34" charset="0"/>
                <a:ea typeface="Times New Roman" charset="0"/>
                <a:cs typeface="Arial" panose="020B0604020202020204" pitchFamily="34" charset="0"/>
              </a:rPr>
              <a:t>et al</a:t>
            </a:r>
            <a:r>
              <a:rPr lang="en-US" sz="1200" dirty="0">
                <a:latin typeface="Arial" panose="020B0604020202020204" pitchFamily="34" charset="0"/>
                <a:ea typeface="Times New Roman" charset="0"/>
                <a:cs typeface="Arial" panose="020B0604020202020204" pitchFamily="34" charset="0"/>
              </a:rPr>
              <a:t>. </a:t>
            </a:r>
            <a:r>
              <a:rPr lang="en-US" sz="1200" u="sng" dirty="0" err="1">
                <a:latin typeface="Arial" panose="020B0604020202020204" pitchFamily="34" charset="0"/>
                <a:ea typeface="Times New Roman" charset="0"/>
                <a:cs typeface="Arial" panose="020B0604020202020204" pitchFamily="34" charset="0"/>
              </a:rPr>
              <a:t>bioRxiv</a:t>
            </a:r>
            <a:r>
              <a:rPr lang="en-US" sz="1200" dirty="0">
                <a:latin typeface="Arial" panose="020B0604020202020204" pitchFamily="34" charset="0"/>
                <a:ea typeface="Times New Roman" charset="0"/>
                <a:cs typeface="Arial" panose="020B0604020202020204" pitchFamily="34" charset="0"/>
              </a:rPr>
              <a:t> 2018</a:t>
            </a:r>
          </a:p>
        </p:txBody>
      </p:sp>
      <p:pic>
        <p:nvPicPr>
          <p:cNvPr id="8" name="Picture 7">
            <a:extLst>
              <a:ext uri="{FF2B5EF4-FFF2-40B4-BE49-F238E27FC236}">
                <a16:creationId xmlns:a16="http://schemas.microsoft.com/office/drawing/2014/main" id="{C2D4CDD7-8F94-4E40-B608-8163152A1534}"/>
              </a:ext>
            </a:extLst>
          </p:cNvPr>
          <p:cNvPicPr>
            <a:picLocks noChangeAspect="1"/>
          </p:cNvPicPr>
          <p:nvPr/>
        </p:nvPicPr>
        <p:blipFill rotWithShape="1">
          <a:blip r:embed="rId5"/>
          <a:srcRect t="2507"/>
          <a:stretch/>
        </p:blipFill>
        <p:spPr>
          <a:xfrm>
            <a:off x="3519383" y="3609426"/>
            <a:ext cx="2584205" cy="1918516"/>
          </a:xfrm>
          <a:prstGeom prst="rect">
            <a:avLst/>
          </a:prstGeom>
        </p:spPr>
      </p:pic>
      <p:cxnSp>
        <p:nvCxnSpPr>
          <p:cNvPr id="10" name="Straight Arrow Connector 9">
            <a:extLst>
              <a:ext uri="{FF2B5EF4-FFF2-40B4-BE49-F238E27FC236}">
                <a16:creationId xmlns:a16="http://schemas.microsoft.com/office/drawing/2014/main" id="{7DC8248F-FF10-CC43-975D-C4A6C371E8BA}"/>
              </a:ext>
            </a:extLst>
          </p:cNvPr>
          <p:cNvCxnSpPr/>
          <p:nvPr/>
        </p:nvCxnSpPr>
        <p:spPr>
          <a:xfrm>
            <a:off x="2789499" y="4431494"/>
            <a:ext cx="85652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C6183C31-34B6-FA4E-9AE0-09D14F5E564F}"/>
              </a:ext>
            </a:extLst>
          </p:cNvPr>
          <p:cNvPicPr>
            <a:picLocks noChangeAspect="1"/>
          </p:cNvPicPr>
          <p:nvPr/>
        </p:nvPicPr>
        <p:blipFill>
          <a:blip r:embed="rId6"/>
          <a:stretch>
            <a:fillRect/>
          </a:stretch>
        </p:blipFill>
        <p:spPr>
          <a:xfrm>
            <a:off x="8922562" y="5430657"/>
            <a:ext cx="2222339" cy="1182590"/>
          </a:xfrm>
          <a:prstGeom prst="rect">
            <a:avLst/>
          </a:prstGeom>
        </p:spPr>
      </p:pic>
      <p:pic>
        <p:nvPicPr>
          <p:cNvPr id="18" name="Picture 17">
            <a:extLst>
              <a:ext uri="{FF2B5EF4-FFF2-40B4-BE49-F238E27FC236}">
                <a16:creationId xmlns:a16="http://schemas.microsoft.com/office/drawing/2014/main" id="{6578E761-0E02-DA4F-A98C-481FB1832E0F}"/>
              </a:ext>
            </a:extLst>
          </p:cNvPr>
          <p:cNvPicPr>
            <a:picLocks noChangeAspect="1"/>
          </p:cNvPicPr>
          <p:nvPr/>
        </p:nvPicPr>
        <p:blipFill>
          <a:blip r:embed="rId7"/>
          <a:stretch>
            <a:fillRect/>
          </a:stretch>
        </p:blipFill>
        <p:spPr>
          <a:xfrm>
            <a:off x="6373241" y="3414109"/>
            <a:ext cx="1938877" cy="2309149"/>
          </a:xfrm>
          <a:prstGeom prst="rect">
            <a:avLst/>
          </a:prstGeom>
        </p:spPr>
      </p:pic>
      <p:cxnSp>
        <p:nvCxnSpPr>
          <p:cNvPr id="19" name="Straight Arrow Connector 18">
            <a:extLst>
              <a:ext uri="{FF2B5EF4-FFF2-40B4-BE49-F238E27FC236}">
                <a16:creationId xmlns:a16="http://schemas.microsoft.com/office/drawing/2014/main" id="{AA6816FA-D09B-DF44-9860-A93EEC34FDF8}"/>
              </a:ext>
            </a:extLst>
          </p:cNvPr>
          <p:cNvCxnSpPr/>
          <p:nvPr/>
        </p:nvCxnSpPr>
        <p:spPr>
          <a:xfrm>
            <a:off x="5841357" y="4431908"/>
            <a:ext cx="85652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758546-076F-5A45-86D3-09E7BF888FEC}"/>
              </a:ext>
            </a:extLst>
          </p:cNvPr>
          <p:cNvSpPr txBox="1"/>
          <p:nvPr/>
        </p:nvSpPr>
        <p:spPr>
          <a:xfrm>
            <a:off x="1877170" y="5834075"/>
            <a:ext cx="3187868" cy="420117"/>
          </a:xfrm>
          <a:prstGeom prst="rect">
            <a:avLst/>
          </a:prstGeom>
          <a:noFill/>
          <a:ln>
            <a:noFill/>
          </a:ln>
        </p:spPr>
        <p:txBody>
          <a:bodyPr wrap="square" rtlCol="0" anchor="ctr" anchorCtr="0">
            <a:noAutofit/>
          </a:bodyPr>
          <a:lstStyle/>
          <a:p>
            <a:pPr>
              <a:spcAft>
                <a:spcPts val="600"/>
              </a:spcAft>
            </a:pPr>
            <a:r>
              <a:rPr lang="en-US" sz="2000" dirty="0">
                <a:latin typeface="Helvetica" charset="0"/>
                <a:ea typeface="Times New Roman" charset="0"/>
                <a:cs typeface="Arial" charset="0"/>
              </a:rPr>
              <a:t>Grow tumor (5, 11 days)</a:t>
            </a:r>
          </a:p>
        </p:txBody>
      </p:sp>
      <p:cxnSp>
        <p:nvCxnSpPr>
          <p:cNvPr id="31" name="Straight Arrow Connector 30">
            <a:extLst>
              <a:ext uri="{FF2B5EF4-FFF2-40B4-BE49-F238E27FC236}">
                <a16:creationId xmlns:a16="http://schemas.microsoft.com/office/drawing/2014/main" id="{237236EB-E956-434E-9AC1-A382153EC944}"/>
              </a:ext>
            </a:extLst>
          </p:cNvPr>
          <p:cNvCxnSpPr>
            <a:cxnSpLocks/>
          </p:cNvCxnSpPr>
          <p:nvPr/>
        </p:nvCxnSpPr>
        <p:spPr>
          <a:xfrm flipV="1">
            <a:off x="7959675" y="4182486"/>
            <a:ext cx="888411" cy="35132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0748C53-2BB3-044B-BEEF-6652CBE9B735}"/>
              </a:ext>
            </a:extLst>
          </p:cNvPr>
          <p:cNvCxnSpPr>
            <a:cxnSpLocks/>
          </p:cNvCxnSpPr>
          <p:nvPr/>
        </p:nvCxnSpPr>
        <p:spPr>
          <a:xfrm>
            <a:off x="7917084" y="5527942"/>
            <a:ext cx="973594" cy="45710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D68A25F-8C45-9B44-B71B-5186E19CA7BD}"/>
              </a:ext>
            </a:extLst>
          </p:cNvPr>
          <p:cNvSpPr txBox="1"/>
          <p:nvPr/>
        </p:nvSpPr>
        <p:spPr>
          <a:xfrm>
            <a:off x="5321083" y="5834075"/>
            <a:ext cx="2681184" cy="420117"/>
          </a:xfrm>
          <a:prstGeom prst="rect">
            <a:avLst/>
          </a:prstGeom>
          <a:noFill/>
          <a:ln>
            <a:noFill/>
          </a:ln>
        </p:spPr>
        <p:txBody>
          <a:bodyPr wrap="square" rtlCol="0" anchor="ctr" anchorCtr="0">
            <a:noAutofit/>
          </a:bodyPr>
          <a:lstStyle/>
          <a:p>
            <a:pPr>
              <a:spcAft>
                <a:spcPts val="600"/>
              </a:spcAft>
            </a:pPr>
            <a:r>
              <a:rPr lang="en-US" sz="2000" dirty="0">
                <a:latin typeface="Helvetica" charset="0"/>
                <a:ea typeface="Times New Roman" charset="0"/>
                <a:cs typeface="Arial" charset="0"/>
              </a:rPr>
              <a:t>FACS sort cells</a:t>
            </a:r>
          </a:p>
        </p:txBody>
      </p:sp>
      <p:sp>
        <p:nvSpPr>
          <p:cNvPr id="2" name="Oval 1"/>
          <p:cNvSpPr/>
          <p:nvPr/>
        </p:nvSpPr>
        <p:spPr>
          <a:xfrm>
            <a:off x="9736968" y="5943600"/>
            <a:ext cx="914400" cy="9144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0" y="6232981"/>
            <a:ext cx="914400" cy="914400"/>
          </a:xfrm>
          <a:prstGeom prst="rect">
            <a:avLst/>
          </a:prstGeom>
          <a:noFill/>
          <a:ln>
            <a:noFill/>
          </a:ln>
        </p:spPr>
        <p:txBody>
          <a:bodyPr wrap="none" rtlCol="0" anchor="ctr" anchorCtr="0">
            <a:noAutofit/>
          </a:bodyPr>
          <a:lstStyle/>
          <a:p>
            <a:pPr>
              <a:spcAft>
                <a:spcPts val="600"/>
              </a:spcAft>
            </a:pPr>
            <a:r>
              <a:rPr lang="en-US" sz="1600" dirty="0">
                <a:latin typeface="Helvetica" charset="0"/>
                <a:ea typeface="Times New Roman" charset="0"/>
                <a:cs typeface="Arial" charset="0"/>
              </a:rPr>
              <a:t>Source: David Joy</a:t>
            </a:r>
          </a:p>
        </p:txBody>
      </p:sp>
    </p:spTree>
    <p:extLst>
      <p:ext uri="{BB962C8B-B14F-4D97-AF65-F5344CB8AC3E}">
        <p14:creationId xmlns:p14="http://schemas.microsoft.com/office/powerpoint/2010/main" val="401015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p:bldP spid="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3415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Distribution of p-values across all genes </a:t>
            </a:r>
            <a:r>
              <a:rPr lang="en-US" b="1" i="1" dirty="0"/>
              <a:t>(simulated data)</a:t>
            </a:r>
          </a:p>
        </p:txBody>
      </p:sp>
      <p:pic>
        <p:nvPicPr>
          <p:cNvPr id="4" name="Picture 3" descr="HistogramOfPValues_n_ 2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31" y="2806095"/>
            <a:ext cx="4051905" cy="4051905"/>
          </a:xfrm>
          <a:prstGeom prst="rect">
            <a:avLst/>
          </a:prstGeom>
        </p:spPr>
      </p:pic>
      <p:pic>
        <p:nvPicPr>
          <p:cNvPr id="5" name="Picture 4" descr="HistogramOfPValues_n_ 3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646" y="2902857"/>
            <a:ext cx="3943048" cy="3943048"/>
          </a:xfrm>
          <a:prstGeom prst="rect">
            <a:avLst/>
          </a:prstGeom>
        </p:spPr>
      </p:pic>
      <p:pic>
        <p:nvPicPr>
          <p:cNvPr id="6" name="Picture 5" descr="HistogramOfPValues_n_ 30 .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1694" y="2895599"/>
            <a:ext cx="3950306" cy="3950306"/>
          </a:xfrm>
          <a:prstGeom prst="rect">
            <a:avLst/>
          </a:prstGeom>
        </p:spPr>
      </p:pic>
    </p:spTree>
    <p:extLst>
      <p:ext uri="{BB962C8B-B14F-4D97-AF65-F5344CB8AC3E}">
        <p14:creationId xmlns:p14="http://schemas.microsoft.com/office/powerpoint/2010/main" val="21153670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Scatter of fold-changes over repeated experiments </a:t>
            </a:r>
            <a:r>
              <a:rPr lang="en-US" b="1" i="1" dirty="0"/>
              <a:t>(simulated data)</a:t>
            </a:r>
            <a:endParaRPr lang="en-US" dirty="0"/>
          </a:p>
        </p:txBody>
      </p:sp>
      <p:pic>
        <p:nvPicPr>
          <p:cNvPr id="4" name="Picture 3" descr="ScatterOfFoldChangesRepeatedExperiments_n_ 2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85142"/>
            <a:ext cx="4172857" cy="4172857"/>
          </a:xfrm>
          <a:prstGeom prst="rect">
            <a:avLst/>
          </a:prstGeom>
        </p:spPr>
      </p:pic>
      <p:pic>
        <p:nvPicPr>
          <p:cNvPr id="5" name="Picture 4" descr="ScatterOfFoldChangesRepeatedExperiments_n_ 3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4927" y="2689973"/>
            <a:ext cx="4168025" cy="4168025"/>
          </a:xfrm>
          <a:prstGeom prst="rect">
            <a:avLst/>
          </a:prstGeom>
        </p:spPr>
      </p:pic>
      <p:pic>
        <p:nvPicPr>
          <p:cNvPr id="6" name="Picture 5" descr="ScatterOfFoldChangesRepeatedExperiments_n_ 30 .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02017" y="2693105"/>
            <a:ext cx="4159984" cy="4159984"/>
          </a:xfrm>
          <a:prstGeom prst="rect">
            <a:avLst/>
          </a:prstGeom>
        </p:spPr>
      </p:pic>
      <p:sp>
        <p:nvSpPr>
          <p:cNvPr id="7" name="TextBox 6"/>
          <p:cNvSpPr txBox="1"/>
          <p:nvPr/>
        </p:nvSpPr>
        <p:spPr>
          <a:xfrm>
            <a:off x="149405" y="1796632"/>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More left skewed p-value distribution, the more reproducible the results! </a:t>
            </a:r>
          </a:p>
        </p:txBody>
      </p:sp>
    </p:spTree>
    <p:extLst>
      <p:ext uri="{BB962C8B-B14F-4D97-AF65-F5344CB8AC3E}">
        <p14:creationId xmlns:p14="http://schemas.microsoft.com/office/powerpoint/2010/main" val="10092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Fibroblast cells over </a:t>
            </a:r>
            <a:r>
              <a:rPr lang="en-US" b="1" dirty="0"/>
              <a:t>Time, Clusters and Individuals</a:t>
            </a:r>
          </a:p>
        </p:txBody>
      </p:sp>
      <p:pic>
        <p:nvPicPr>
          <p:cNvPr id="2" name="Picture 1" descr="Tim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77" y="2584068"/>
            <a:ext cx="4274909" cy="4268412"/>
          </a:xfrm>
          <a:prstGeom prst="rect">
            <a:avLst/>
          </a:prstGeom>
        </p:spPr>
      </p:pic>
      <p:pic>
        <p:nvPicPr>
          <p:cNvPr id="5" name="Picture 4" descr="Cluster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3231" y="2803057"/>
            <a:ext cx="3932778" cy="4054942"/>
          </a:xfrm>
          <a:prstGeom prst="rect">
            <a:avLst/>
          </a:prstGeom>
        </p:spPr>
      </p:pic>
      <p:pic>
        <p:nvPicPr>
          <p:cNvPr id="6" name="Picture 5" descr="Individua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6248" y="2803056"/>
            <a:ext cx="3935752" cy="4049424"/>
          </a:xfrm>
          <a:prstGeom prst="rect">
            <a:avLst/>
          </a:prstGeom>
        </p:spPr>
      </p:pic>
      <p:sp>
        <p:nvSpPr>
          <p:cNvPr id="7" name="TextBox 6"/>
          <p:cNvSpPr txBox="1"/>
          <p:nvPr/>
        </p:nvSpPr>
        <p:spPr>
          <a:xfrm>
            <a:off x="1372102" y="170528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Time</a:t>
            </a:r>
          </a:p>
        </p:txBody>
      </p:sp>
      <p:sp>
        <p:nvSpPr>
          <p:cNvPr id="8" name="TextBox 7"/>
          <p:cNvSpPr txBox="1"/>
          <p:nvPr/>
        </p:nvSpPr>
        <p:spPr>
          <a:xfrm>
            <a:off x="5918147" y="171169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Cluster</a:t>
            </a:r>
          </a:p>
        </p:txBody>
      </p:sp>
      <p:sp>
        <p:nvSpPr>
          <p:cNvPr id="9" name="TextBox 8"/>
          <p:cNvSpPr txBox="1"/>
          <p:nvPr/>
        </p:nvSpPr>
        <p:spPr>
          <a:xfrm>
            <a:off x="9690560" y="171169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Individual</a:t>
            </a:r>
          </a:p>
        </p:txBody>
      </p:sp>
    </p:spTree>
    <p:extLst>
      <p:ext uri="{BB962C8B-B14F-4D97-AF65-F5344CB8AC3E}">
        <p14:creationId xmlns:p14="http://schemas.microsoft.com/office/powerpoint/2010/main" val="2069578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4269887"/>
          </a:xfrm>
        </p:spPr>
        <p:txBody>
          <a:bodyPr/>
          <a:lstStyle/>
          <a:p>
            <a:r>
              <a:rPr lang="en-US" b="1" dirty="0"/>
              <a:t>Genes associated with time:</a:t>
            </a:r>
            <a:r>
              <a:rPr lang="en-US" dirty="0"/>
              <a:t> which genes change their expression in the host fibroblast cells from the 5 day time-point to the 11 day time-point?</a:t>
            </a:r>
          </a:p>
          <a:p>
            <a:r>
              <a:rPr lang="en-US" dirty="0"/>
              <a:t>Would like to take into account inter-individual variability </a:t>
            </a:r>
            <a:r>
              <a:rPr lang="mr-IN" dirty="0"/>
              <a:t>–</a:t>
            </a:r>
            <a:r>
              <a:rPr lang="en-US" dirty="0"/>
              <a:t> </a:t>
            </a:r>
            <a:r>
              <a:rPr lang="en-US" i="1" dirty="0">
                <a:solidFill>
                  <a:srgbClr val="FF0000"/>
                </a:solidFill>
              </a:rPr>
              <a:t>make generalizable claims</a:t>
            </a:r>
          </a:p>
          <a:p>
            <a:r>
              <a:rPr lang="en-US" dirty="0"/>
              <a:t>Would make claims specific to particular clusters or implied cell-types to this population of cells </a:t>
            </a:r>
            <a:r>
              <a:rPr lang="mr-IN" dirty="0"/>
              <a:t>–</a:t>
            </a:r>
            <a:r>
              <a:rPr lang="en-US" dirty="0"/>
              <a:t> </a:t>
            </a:r>
            <a:r>
              <a:rPr lang="en-US" i="1" dirty="0">
                <a:solidFill>
                  <a:srgbClr val="FF0000"/>
                </a:solidFill>
              </a:rPr>
              <a:t>after all we have </a:t>
            </a:r>
            <a:r>
              <a:rPr lang="en-US" i="1" dirty="0" err="1">
                <a:solidFill>
                  <a:srgbClr val="FF0000"/>
                </a:solidFill>
              </a:rPr>
              <a:t>scRNA-seq</a:t>
            </a:r>
            <a:r>
              <a:rPr lang="en-US" i="1" dirty="0">
                <a:solidFill>
                  <a:srgbClr val="FF0000"/>
                </a:solidFill>
              </a:rPr>
              <a:t> data, </a:t>
            </a:r>
            <a:r>
              <a:rPr lang="en-US" i="1" dirty="0">
                <a:solidFill>
                  <a:srgbClr val="FF0000"/>
                </a:solidFill>
                <a:sym typeface="Wingdings"/>
              </a:rPr>
              <a:t>.</a:t>
            </a:r>
            <a:r>
              <a:rPr lang="en-US" i="1" dirty="0">
                <a:solidFill>
                  <a:srgbClr val="FF0000"/>
                </a:solidFill>
              </a:rPr>
              <a:t> </a:t>
            </a:r>
          </a:p>
          <a:p>
            <a:r>
              <a:rPr lang="en-US" dirty="0"/>
              <a:t>Would like to avoid the multiple testing problem and make statistically rigorous claims</a:t>
            </a:r>
          </a:p>
        </p:txBody>
      </p:sp>
      <p:sp>
        <p:nvSpPr>
          <p:cNvPr id="3" name="Title 2"/>
          <p:cNvSpPr>
            <a:spLocks noGrp="1"/>
          </p:cNvSpPr>
          <p:nvPr>
            <p:ph type="title"/>
          </p:nvPr>
        </p:nvSpPr>
        <p:spPr/>
        <p:txBody>
          <a:bodyPr/>
          <a:lstStyle/>
          <a:p>
            <a:r>
              <a:rPr lang="en-US" dirty="0"/>
              <a:t>Research Questions</a:t>
            </a:r>
          </a:p>
        </p:txBody>
      </p:sp>
    </p:spTree>
    <p:extLst>
      <p:ext uri="{BB962C8B-B14F-4D97-AF65-F5344CB8AC3E}">
        <p14:creationId xmlns:p14="http://schemas.microsoft.com/office/powerpoint/2010/main" val="3471328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5510226"/>
          </a:xfrm>
        </p:spPr>
        <p:txBody>
          <a:bodyPr/>
          <a:lstStyle/>
          <a:p>
            <a:r>
              <a:rPr lang="en-US" sz="2000" dirty="0"/>
              <a:t>Main messages</a:t>
            </a:r>
          </a:p>
          <a:p>
            <a:r>
              <a:rPr lang="en-US" sz="2000" dirty="0"/>
              <a:t>Introduce the data and the research questions</a:t>
            </a:r>
          </a:p>
          <a:p>
            <a:r>
              <a:rPr lang="en-US" sz="2000" b="1" dirty="0"/>
              <a:t>Primer on statistics</a:t>
            </a:r>
          </a:p>
          <a:p>
            <a:r>
              <a:rPr lang="en-US" sz="2000" dirty="0"/>
              <a:t>Normalization</a:t>
            </a:r>
          </a:p>
          <a:p>
            <a:pPr lvl="1"/>
            <a:r>
              <a:rPr lang="en-US" sz="2000" dirty="0"/>
              <a:t>Hands-on</a:t>
            </a:r>
          </a:p>
          <a:p>
            <a:r>
              <a:rPr lang="en-US" sz="2000" dirty="0"/>
              <a:t>Finding marker genes</a:t>
            </a:r>
          </a:p>
          <a:p>
            <a:pPr lvl="1"/>
            <a:r>
              <a:rPr lang="en-US" sz="2000" dirty="0"/>
              <a:t>Hands-on</a:t>
            </a:r>
          </a:p>
          <a:p>
            <a:r>
              <a:rPr lang="en-US" sz="2000" dirty="0"/>
              <a:t>Multi-sample multi-condition comparison</a:t>
            </a:r>
          </a:p>
          <a:p>
            <a:pPr lvl="1"/>
            <a:r>
              <a:rPr lang="en-US" sz="2000" dirty="0"/>
              <a:t>Hands-on</a:t>
            </a:r>
          </a:p>
          <a:p>
            <a:r>
              <a:rPr lang="en-US" sz="2000" dirty="0"/>
              <a:t>Batch correction</a:t>
            </a:r>
          </a:p>
          <a:p>
            <a:pPr lvl="1"/>
            <a:r>
              <a:rPr lang="en-US" sz="2000" dirty="0"/>
              <a:t>Hands-on</a:t>
            </a:r>
          </a:p>
          <a:p>
            <a:r>
              <a:rPr lang="en-US" sz="2000"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3821332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000" dirty="0"/>
              <a:t>Predictors of gene expression in a given cell</a:t>
            </a:r>
          </a:p>
        </p:txBody>
      </p:sp>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Cell-type</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8570712"/>
      </p:ext>
    </p:extLst>
  </p:cSld>
  <p:clrMapOvr>
    <a:masterClrMapping/>
  </p:clrMapOvr>
</p:sld>
</file>

<file path=ppt/theme/theme1.xml><?xml version="1.0" encoding="utf-8"?>
<a:theme xmlns:a="http://schemas.openxmlformats.org/drawingml/2006/main" name="Office Theme">
  <a:themeElements>
    <a:clrScheme name="Gladstone">
      <a:dk1>
        <a:srgbClr val="000000"/>
      </a:dk1>
      <a:lt1>
        <a:srgbClr val="FFFFFF"/>
      </a:lt1>
      <a:dk2>
        <a:srgbClr val="44546A"/>
      </a:dk2>
      <a:lt2>
        <a:srgbClr val="E7E6E6"/>
      </a:lt2>
      <a:accent1>
        <a:srgbClr val="002A40"/>
      </a:accent1>
      <a:accent2>
        <a:srgbClr val="E5E1D5"/>
      </a:accent2>
      <a:accent3>
        <a:srgbClr val="96938C"/>
      </a:accent3>
      <a:accent4>
        <a:srgbClr val="F76912"/>
      </a:accent4>
      <a:accent5>
        <a:srgbClr val="FAA308"/>
      </a:accent5>
      <a:accent6>
        <a:srgbClr val="00D3E6"/>
      </a:accent6>
      <a:hlink>
        <a:srgbClr val="CC28A3"/>
      </a:hlink>
      <a:folHlink>
        <a:srgbClr val="CC28A3"/>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solidFill>
            <a:schemeClr val="accent1">
              <a:shade val="50000"/>
            </a:schemeClr>
          </a:solidFill>
        </a:ln>
      </a:spPr>
      <a:bodyPr wrap="square" rtlCol="0" anchor="ctr" anchorCtr="0">
        <a:noAutofit/>
      </a:bodyPr>
      <a:lstStyle>
        <a:defPPr>
          <a:spcAft>
            <a:spcPts val="600"/>
          </a:spcAft>
          <a:defRPr sz="2000" dirty="0" err="1" smtClean="0">
            <a:latin typeface="Helvetica" charset="0"/>
            <a:ea typeface="Times New Roman" charset="0"/>
            <a:cs typeface="Arial" charset="0"/>
          </a:defRPr>
        </a:defPPr>
      </a:lstStyle>
    </a:txDef>
  </a:objectDefaults>
  <a:extraClrSchemeLst/>
  <a:extLst>
    <a:ext uri="{05A4C25C-085E-4340-85A3-A5531E510DB2}">
      <thm15:themeFamily xmlns:thm15="http://schemas.microsoft.com/office/thememl/2012/main" name="Presentation3" id="{520861A0-039A-2D44-AB17-004FAF73F726}" vid="{04C3138C-DD1C-EC4B-885C-41923CF60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21078</TotalTime>
  <Words>1990</Words>
  <Application>Microsoft Macintosh PowerPoint</Application>
  <PresentationFormat>Widescreen</PresentationFormat>
  <Paragraphs>333</Paragraphs>
  <Slides>52</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Helvetica</vt:lpstr>
      <vt:lpstr>Phosphate Inline</vt:lpstr>
      <vt:lpstr>Zapf Dingbats</vt:lpstr>
      <vt:lpstr>Office Theme</vt:lpstr>
      <vt:lpstr>Session 3: Single-cell RNA-seq Normalization, Batch Correction and Differential Expression</vt:lpstr>
      <vt:lpstr>Outline for this session</vt:lpstr>
      <vt:lpstr>Main points I want to convey</vt:lpstr>
      <vt:lpstr>Outline for this session</vt:lpstr>
      <vt:lpstr>Dissecting the Tumor Microenvironment</vt:lpstr>
      <vt:lpstr>Fibroblast cells over Time, Clusters and Individuals</vt:lpstr>
      <vt:lpstr>Research Questions</vt:lpstr>
      <vt:lpstr>Outline for this session</vt:lpstr>
      <vt:lpstr>Predictors of gene expression in a given cell</vt:lpstr>
      <vt:lpstr>We could use cluster as surrogate for cell-type</vt:lpstr>
      <vt:lpstr>Predictors of gene expression</vt:lpstr>
      <vt:lpstr>Predictors of gene expression</vt:lpstr>
      <vt:lpstr>Distribution of p-values across all genes and reproducibility(simulated data)</vt:lpstr>
      <vt:lpstr>Outline for this session</vt:lpstr>
      <vt:lpstr>Why all this fuss about normalization and batch correction?</vt:lpstr>
      <vt:lpstr>Normalization vs batch effects</vt:lpstr>
      <vt:lpstr>PowerPoint Presentation</vt:lpstr>
      <vt:lpstr>Why normalize for scRNA-seq</vt:lpstr>
      <vt:lpstr>Four main classes of normalization</vt:lpstr>
      <vt:lpstr>1. Library size normalization</vt:lpstr>
      <vt:lpstr>2. Deconvolution normalization</vt:lpstr>
      <vt:lpstr>3. Spike-in normalization</vt:lpstr>
      <vt:lpstr>4. Variance-stabilizing transformation</vt:lpstr>
      <vt:lpstr>PowerPoint Presentation</vt:lpstr>
      <vt:lpstr>Hands-on: Normalization</vt:lpstr>
      <vt:lpstr>Outline for this session</vt:lpstr>
      <vt:lpstr>Cluster identification: marker genes</vt:lpstr>
      <vt:lpstr>PowerPoint Presentation</vt:lpstr>
      <vt:lpstr>Hands-on: Find marker genes</vt:lpstr>
      <vt:lpstr>Outline for this session</vt:lpstr>
      <vt:lpstr>Multi-sample-multi condition comparison</vt:lpstr>
      <vt:lpstr>Multi-sample-multi condition comparison</vt:lpstr>
      <vt:lpstr>Within cluster:  Multi-sample-multi condition comparison</vt:lpstr>
      <vt:lpstr>PowerPoint Presentation</vt:lpstr>
      <vt:lpstr>Between cluster:  Multi-sample-multi condition comparison</vt:lpstr>
      <vt:lpstr>Hands on:  Multi-sample-multi condition comparison</vt:lpstr>
      <vt:lpstr>Outline for this session</vt:lpstr>
      <vt:lpstr>Define batch effects</vt:lpstr>
      <vt:lpstr>Batch effects could arise</vt:lpstr>
      <vt:lpstr>Important assumptions for batch correction methods</vt:lpstr>
      <vt:lpstr>PowerPoint Presentation</vt:lpstr>
      <vt:lpstr>Seurat 3: IntegrateData</vt:lpstr>
      <vt:lpstr>Hands-on: Batch correction</vt:lpstr>
      <vt:lpstr>Outline for this session</vt:lpstr>
      <vt:lpstr>Main points I want to convey</vt:lpstr>
      <vt:lpstr>Upcoming sessions</vt:lpstr>
      <vt:lpstr>Helpful resources</vt:lpstr>
      <vt:lpstr>Your feedback is important to us!</vt:lpstr>
      <vt:lpstr>Thank you</vt:lpstr>
      <vt:lpstr>PowerPoint Presentation</vt:lpstr>
      <vt:lpstr>Distribution of p-values across all genes (simulated data)</vt:lpstr>
      <vt:lpstr>Scatter of fold-changes over repeated experiments (simulated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Must Attend Workshop Title</dc:title>
  <dc:creator>Microsoft Office User</dc:creator>
  <cp:lastModifiedBy>Microsoft Office User</cp:lastModifiedBy>
  <cp:revision>1252</cp:revision>
  <cp:lastPrinted>2018-09-20T23:56:57Z</cp:lastPrinted>
  <dcterms:created xsi:type="dcterms:W3CDTF">2020-08-17T05:35:40Z</dcterms:created>
  <dcterms:modified xsi:type="dcterms:W3CDTF">2020-11-11T18:44:08Z</dcterms:modified>
</cp:coreProperties>
</file>

<file path=docProps/thumbnail.jpeg>
</file>